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9" r:id="rId2"/>
    <p:sldId id="281" r:id="rId3"/>
    <p:sldId id="260" r:id="rId4"/>
    <p:sldId id="263" r:id="rId5"/>
    <p:sldId id="287" r:id="rId6"/>
    <p:sldId id="288" r:id="rId7"/>
    <p:sldId id="289" r:id="rId8"/>
    <p:sldId id="290" r:id="rId9"/>
    <p:sldId id="264" r:id="rId10"/>
    <p:sldId id="329" r:id="rId11"/>
    <p:sldId id="338" r:id="rId12"/>
    <p:sldId id="295" r:id="rId13"/>
    <p:sldId id="278" r:id="rId14"/>
    <p:sldId id="300" r:id="rId15"/>
    <p:sldId id="337" r:id="rId16"/>
    <p:sldId id="34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99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-568" y="-11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28" d="100"/>
        <a:sy n="128" d="100"/>
      </p:scale>
      <p:origin x="0" y="203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978457-8DDE-8346-B4D3-8583035DBB9C}" type="datetimeFigureOut">
              <a:rPr lang="en-US" smtClean="0"/>
              <a:t>2/23/15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D21562-EA7F-6945-898C-9B21424E1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9677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D606AD-89BE-9948-93C5-2C3F47B93D38}" type="datetimeFigureOut">
              <a:rPr lang="en-US" smtClean="0"/>
              <a:t>2/23/15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01ADF6-FC91-624E-AC29-C4DF1F803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190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4175" y="684213"/>
            <a:ext cx="6094413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992"/>
            <a:ext cx="5486400" cy="4115194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4175" y="684213"/>
            <a:ext cx="6094413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992"/>
            <a:ext cx="5486400" cy="4115194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4175" y="684213"/>
            <a:ext cx="6094413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992"/>
            <a:ext cx="5486400" cy="4115194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2588" y="685800"/>
            <a:ext cx="6094412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4131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992"/>
            <a:ext cx="5486400" cy="4113616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4175" y="684213"/>
            <a:ext cx="6094413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992"/>
            <a:ext cx="5486400" cy="4115194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4175" y="684213"/>
            <a:ext cx="6094413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992"/>
            <a:ext cx="5486400" cy="4115194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4175" y="684213"/>
            <a:ext cx="6094413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992"/>
            <a:ext cx="5486400" cy="4115194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4175" y="684213"/>
            <a:ext cx="6094413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992"/>
            <a:ext cx="5486400" cy="4115194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4175" y="684213"/>
            <a:ext cx="6094413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992"/>
            <a:ext cx="5486400" cy="4115194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884613" y="8684828"/>
            <a:ext cx="2971800" cy="457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99A8C3C-4EC3-2947-9C24-D18DF6CB2B4A}" type="slidenum">
              <a:rPr lang="en-US"/>
              <a:pPr eaLnBrk="1" hangingPunct="1"/>
              <a:t>14</a:t>
            </a:fld>
            <a:endParaRPr lang="en-US"/>
          </a:p>
        </p:txBody>
      </p:sp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5800" y="4343992"/>
            <a:ext cx="5486400" cy="411361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1430" tIns="45715" rIns="91430" bIns="45715"/>
          <a:lstStyle/>
          <a:p>
            <a:pPr eaLnBrk="1" hangingPunct="1"/>
            <a:endParaRPr lang="en-US">
              <a:latin typeface="Times New Roman" charset="0"/>
            </a:endParaRPr>
          </a:p>
        </p:txBody>
      </p:sp>
      <p:sp>
        <p:nvSpPr>
          <p:cNvPr id="71684" name="Slide Number Placeholder 3"/>
          <p:cNvSpPr txBox="1">
            <a:spLocks noGrp="1"/>
          </p:cNvSpPr>
          <p:nvPr/>
        </p:nvSpPr>
        <p:spPr bwMode="auto">
          <a:xfrm>
            <a:off x="3884613" y="8684828"/>
            <a:ext cx="2971800" cy="457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b"/>
          <a:lstStyle>
            <a:lvl1pPr defTabSz="90487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487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487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487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487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04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04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04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048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CB4E83CA-D0F6-BC4B-BC05-9034F292D05A}" type="slidenum">
              <a:rPr lang="en-US" sz="1200">
                <a:latin typeface="Calibri" charset="0"/>
              </a:rPr>
              <a:pPr algn="r" eaLnBrk="1" hangingPunct="1"/>
              <a:t>14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0D825-DC64-497A-9B72-CA3DC3E2FBE6}" type="datetimeFigureOut">
              <a:rPr lang="en-US" smtClean="0"/>
              <a:t>2/23/15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13B1-F52C-4DF0-A699-491135174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442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0D825-DC64-497A-9B72-CA3DC3E2FBE6}" type="datetimeFigureOut">
              <a:rPr lang="en-US" smtClean="0"/>
              <a:t>2/23/15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13B1-F52C-4DF0-A699-491135174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819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0D825-DC64-497A-9B72-CA3DC3E2FBE6}" type="datetimeFigureOut">
              <a:rPr lang="en-US" smtClean="0"/>
              <a:t>2/23/15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13B1-F52C-4DF0-A699-491135174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862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0D825-DC64-497A-9B72-CA3DC3E2FBE6}" type="datetimeFigureOut">
              <a:rPr lang="en-US" smtClean="0"/>
              <a:t>2/23/15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13B1-F52C-4DF0-A699-491135174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05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0D825-DC64-497A-9B72-CA3DC3E2FBE6}" type="datetimeFigureOut">
              <a:rPr lang="en-US" smtClean="0"/>
              <a:t>2/23/15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13B1-F52C-4DF0-A699-491135174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280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0D825-DC64-497A-9B72-CA3DC3E2FBE6}" type="datetimeFigureOut">
              <a:rPr lang="en-US" smtClean="0"/>
              <a:t>2/23/15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13B1-F52C-4DF0-A699-491135174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666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0D825-DC64-497A-9B72-CA3DC3E2FBE6}" type="datetimeFigureOut">
              <a:rPr lang="en-US" smtClean="0"/>
              <a:t>2/23/15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13B1-F52C-4DF0-A699-491135174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060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0D825-DC64-497A-9B72-CA3DC3E2FBE6}" type="datetimeFigureOut">
              <a:rPr lang="en-US" smtClean="0"/>
              <a:t>2/23/15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13B1-F52C-4DF0-A699-491135174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338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0D825-DC64-497A-9B72-CA3DC3E2FBE6}" type="datetimeFigureOut">
              <a:rPr lang="en-US" smtClean="0"/>
              <a:t>2/23/15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13B1-F52C-4DF0-A699-491135174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753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0D825-DC64-497A-9B72-CA3DC3E2FBE6}" type="datetimeFigureOut">
              <a:rPr lang="en-US" smtClean="0"/>
              <a:t>2/23/15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13B1-F52C-4DF0-A699-491135174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946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0D825-DC64-497A-9B72-CA3DC3E2FBE6}" type="datetimeFigureOut">
              <a:rPr lang="en-US" smtClean="0"/>
              <a:t>2/23/15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F13B1-F52C-4DF0-A699-491135174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832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70D825-DC64-497A-9B72-CA3DC3E2FBE6}" type="datetimeFigureOut">
              <a:rPr lang="en-US" smtClean="0"/>
              <a:t>2/23/15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F13B1-F52C-4DF0-A699-4911351746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306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burnsL@wharton.upenn.edu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4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9FEDE2E-2276-5348-A736-1EF675A9868B}" type="slidenum">
              <a:rPr lang="en-US" sz="1400"/>
              <a:pPr/>
              <a:t>1</a:t>
            </a:fld>
            <a:endParaRPr lang="en-US" sz="1400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612445"/>
            <a:ext cx="11582400" cy="11430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latin typeface="Arial" charset="0"/>
              </a:rPr>
              <a:t>Physician-Hospital Consolidation</a:t>
            </a:r>
            <a:endParaRPr lang="en-US" sz="4000" i="1" dirty="0">
              <a:latin typeface="Times New Roman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2962664"/>
            <a:ext cx="8534400" cy="1752600"/>
          </a:xfrm>
        </p:spPr>
        <p:txBody>
          <a:bodyPr>
            <a:noAutofit/>
          </a:bodyPr>
          <a:lstStyle/>
          <a:p>
            <a:pPr>
              <a:buFont typeface="Monotype Sorts" charset="0"/>
              <a:buNone/>
            </a:pPr>
            <a:r>
              <a:rPr lang="en-US" sz="1800" b="1" dirty="0">
                <a:latin typeface="Arial" charset="0"/>
              </a:rPr>
              <a:t>Lawton </a:t>
            </a:r>
            <a:r>
              <a:rPr lang="en-US" sz="1800" b="1" dirty="0" smtClean="0">
                <a:latin typeface="Arial" charset="0"/>
              </a:rPr>
              <a:t>Robert </a:t>
            </a:r>
            <a:r>
              <a:rPr lang="en-US" sz="1800" b="1" dirty="0">
                <a:latin typeface="Arial" charset="0"/>
              </a:rPr>
              <a:t>Burns, Ph.D., MBA</a:t>
            </a:r>
          </a:p>
          <a:p>
            <a:pPr>
              <a:buFont typeface="Monotype Sorts" charset="0"/>
              <a:buNone/>
            </a:pPr>
            <a:r>
              <a:rPr lang="en-US" sz="1800" b="1" dirty="0" smtClean="0">
                <a:latin typeface="Arial" charset="0"/>
              </a:rPr>
              <a:t>The James </a:t>
            </a:r>
            <a:r>
              <a:rPr lang="en-US" sz="1800" b="1" dirty="0" err="1" smtClean="0">
                <a:latin typeface="Arial" charset="0"/>
              </a:rPr>
              <a:t>Joo</a:t>
            </a:r>
            <a:r>
              <a:rPr lang="en-US" sz="1800" b="1" dirty="0" smtClean="0">
                <a:latin typeface="Arial" charset="0"/>
              </a:rPr>
              <a:t>-Jin Kim Professor</a:t>
            </a:r>
          </a:p>
          <a:p>
            <a:pPr>
              <a:buFont typeface="Monotype Sorts" charset="0"/>
              <a:buNone/>
            </a:pPr>
            <a:r>
              <a:rPr lang="en-US" sz="1800" b="1" dirty="0" err="1" smtClean="0">
                <a:latin typeface="Arial" charset="0"/>
              </a:rPr>
              <a:t>Dept</a:t>
            </a:r>
            <a:r>
              <a:rPr lang="en-US" sz="1800" b="1" dirty="0" smtClean="0">
                <a:latin typeface="Arial" charset="0"/>
              </a:rPr>
              <a:t> </a:t>
            </a:r>
            <a:r>
              <a:rPr lang="en-US" sz="1800" b="1" dirty="0">
                <a:latin typeface="Arial" charset="0"/>
              </a:rPr>
              <a:t>of Health Care Management</a:t>
            </a:r>
          </a:p>
          <a:p>
            <a:pPr>
              <a:buFont typeface="Monotype Sorts" charset="0"/>
              <a:buNone/>
            </a:pPr>
            <a:r>
              <a:rPr lang="en-US" sz="1800" b="1" dirty="0">
                <a:latin typeface="Arial" charset="0"/>
              </a:rPr>
              <a:t>The Wharton School</a:t>
            </a:r>
          </a:p>
          <a:p>
            <a:pPr>
              <a:buFont typeface="Monotype Sorts" charset="0"/>
              <a:buNone/>
            </a:pPr>
            <a:r>
              <a:rPr lang="en-US" sz="1800" b="1" dirty="0" err="1">
                <a:latin typeface="Arial" charset="0"/>
                <a:hlinkClick r:id="rId2"/>
              </a:rPr>
              <a:t>burnsL@wharton.upenn.edu</a:t>
            </a:r>
            <a:endParaRPr lang="en-US" sz="1800" b="1" dirty="0">
              <a:latin typeface="Arial" charset="0"/>
            </a:endParaRPr>
          </a:p>
          <a:p>
            <a:pPr>
              <a:buFont typeface="Monotype Sorts" charset="0"/>
              <a:buNone/>
            </a:pPr>
            <a:endParaRPr lang="en-US" sz="1800" b="1" dirty="0" smtClean="0">
              <a:latin typeface="Arial" charset="0"/>
            </a:endParaRPr>
          </a:p>
          <a:p>
            <a:pPr>
              <a:buFont typeface="Monotype Sorts" charset="0"/>
              <a:buNone/>
            </a:pPr>
            <a:r>
              <a:rPr lang="en-US" sz="1800" b="1" dirty="0" smtClean="0">
                <a:latin typeface="Arial" charset="0"/>
              </a:rPr>
              <a:t>Presentation to FTC/DOJ </a:t>
            </a:r>
            <a:r>
              <a:rPr lang="en-US" sz="1800" b="1" dirty="0" smtClean="0">
                <a:latin typeface="Arial" charset="0"/>
              </a:rPr>
              <a:t>Health Care Competition </a:t>
            </a:r>
            <a:r>
              <a:rPr lang="en-US" sz="1800" b="1" dirty="0" smtClean="0">
                <a:latin typeface="Arial" charset="0"/>
              </a:rPr>
              <a:t>Workshop</a:t>
            </a:r>
          </a:p>
          <a:p>
            <a:pPr>
              <a:buFont typeface="Monotype Sorts" charset="0"/>
              <a:buNone/>
            </a:pPr>
            <a:r>
              <a:rPr lang="en-US" sz="1800" b="1" dirty="0" smtClean="0">
                <a:latin typeface="Arial" charset="0"/>
              </a:rPr>
              <a:t>Washington D.C.</a:t>
            </a:r>
            <a:endParaRPr lang="en-US" sz="1800" b="1" dirty="0">
              <a:latin typeface="Arial" charset="0"/>
            </a:endParaRPr>
          </a:p>
          <a:p>
            <a:pPr>
              <a:buFont typeface="Monotype Sorts" charset="0"/>
              <a:buNone/>
            </a:pPr>
            <a:r>
              <a:rPr lang="en-US" sz="1800" b="1" dirty="0" smtClean="0">
                <a:latin typeface="Arial" charset="0"/>
              </a:rPr>
              <a:t>February 25 2015</a:t>
            </a:r>
            <a:endParaRPr lang="en-US" sz="1800" b="1" dirty="0">
              <a:latin typeface="Arial" charset="0"/>
            </a:endParaRPr>
          </a:p>
          <a:p>
            <a:pPr>
              <a:buFont typeface="Monotype Sorts" charset="0"/>
              <a:buNone/>
            </a:pPr>
            <a:endParaRPr lang="en-US" sz="1600" b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8480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2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9E99B7B-EF0A-674C-8103-A3BD3DC53237}" type="slidenum">
              <a:rPr lang="en-US" sz="1400"/>
              <a:pPr/>
              <a:t>10</a:t>
            </a:fld>
            <a:endParaRPr lang="en-US" sz="1400"/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1332781" y="173001"/>
            <a:ext cx="9550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3200" dirty="0" smtClean="0">
                <a:latin typeface="Arial"/>
                <a:cs typeface="Arial"/>
              </a:rPr>
              <a:t>Extent of consolidation</a:t>
            </a:r>
            <a:endParaRPr lang="en-US" sz="3200" dirty="0">
              <a:latin typeface="Arial"/>
              <a:cs typeface="Arial"/>
            </a:endParaRP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99219" y="1151619"/>
            <a:ext cx="10871200" cy="4419600"/>
          </a:xfrm>
          <a:noFill/>
        </p:spPr>
        <p:txBody>
          <a:bodyPr>
            <a:noAutofit/>
          </a:bodyPr>
          <a:lstStyle/>
          <a:p>
            <a:r>
              <a:rPr lang="en-US" sz="2400" dirty="0" smtClean="0">
                <a:latin typeface="Arial" charset="0"/>
              </a:rPr>
              <a:t>Hierarchy models (employment)</a:t>
            </a:r>
          </a:p>
          <a:p>
            <a:pPr marL="0" indent="0">
              <a:buNone/>
            </a:pPr>
            <a:r>
              <a:rPr lang="en-US" sz="2400" dirty="0">
                <a:latin typeface="Arial" charset="0"/>
              </a:rPr>
              <a:t>	</a:t>
            </a:r>
            <a:r>
              <a:rPr lang="en-US" sz="2400" dirty="0" smtClean="0">
                <a:latin typeface="Arial" charset="0"/>
              </a:rPr>
              <a:t>more hospitals now employ physicians</a:t>
            </a:r>
          </a:p>
          <a:p>
            <a:pPr marL="0" indent="0">
              <a:buNone/>
            </a:pPr>
            <a:r>
              <a:rPr lang="en-US" sz="2400" dirty="0">
                <a:latin typeface="Arial" charset="0"/>
              </a:rPr>
              <a:t>	</a:t>
            </a:r>
            <a:r>
              <a:rPr lang="en-US" sz="2400" dirty="0" smtClean="0">
                <a:latin typeface="Arial" charset="0"/>
              </a:rPr>
              <a:t>not entirely sure how many physicians are employed by hospitals</a:t>
            </a:r>
          </a:p>
          <a:p>
            <a:pPr marL="0" indent="0">
              <a:buNone/>
            </a:pPr>
            <a:r>
              <a:rPr lang="en-US" sz="2400" dirty="0">
                <a:latin typeface="Arial" charset="0"/>
              </a:rPr>
              <a:t>	</a:t>
            </a:r>
            <a:r>
              <a:rPr lang="en-US" sz="2400" dirty="0" smtClean="0">
                <a:latin typeface="Arial" charset="0"/>
              </a:rPr>
              <a:t>	</a:t>
            </a:r>
            <a:r>
              <a:rPr lang="en-US" sz="2000" dirty="0" smtClean="0">
                <a:latin typeface="Arial" charset="0"/>
              </a:rPr>
              <a:t>lots of WAGs</a:t>
            </a:r>
          </a:p>
          <a:p>
            <a:pPr marL="0" indent="0">
              <a:buNone/>
            </a:pPr>
            <a:r>
              <a:rPr lang="en-US" sz="2000" dirty="0">
                <a:latin typeface="Arial" charset="0"/>
              </a:rPr>
              <a:t>	</a:t>
            </a:r>
            <a:r>
              <a:rPr lang="en-US" sz="2000" dirty="0" smtClean="0">
                <a:latin typeface="Arial" charset="0"/>
              </a:rPr>
              <a:t>	lots of group think</a:t>
            </a:r>
          </a:p>
          <a:p>
            <a:pPr marL="0" indent="0">
              <a:buNone/>
            </a:pPr>
            <a:r>
              <a:rPr lang="en-US" sz="2000" dirty="0">
                <a:latin typeface="Arial" charset="0"/>
              </a:rPr>
              <a:t>	</a:t>
            </a:r>
            <a:r>
              <a:rPr lang="en-US" sz="2000" dirty="0" smtClean="0">
                <a:latin typeface="Arial" charset="0"/>
              </a:rPr>
              <a:t>	get out your BS detector</a:t>
            </a:r>
          </a:p>
          <a:p>
            <a:endParaRPr lang="en-US" sz="2400" dirty="0" smtClean="0">
              <a:latin typeface="Arial" charset="0"/>
            </a:endParaRPr>
          </a:p>
          <a:p>
            <a:pPr marL="0" indent="0">
              <a:buNone/>
            </a:pPr>
            <a:endParaRPr lang="en-US" sz="2400" dirty="0" smtClean="0">
              <a:latin typeface="Arial" charset="0"/>
            </a:endParaRPr>
          </a:p>
          <a:p>
            <a:endParaRPr lang="en-US" sz="24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29949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2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9E99B7B-EF0A-674C-8103-A3BD3DC53237}" type="slidenum">
              <a:rPr lang="en-US" sz="1400"/>
              <a:pPr/>
              <a:t>11</a:t>
            </a:fld>
            <a:endParaRPr lang="en-US" sz="1400"/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1332781" y="173001"/>
            <a:ext cx="9550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3200" dirty="0" smtClean="0">
                <a:latin typeface="Arial"/>
                <a:cs typeface="Arial"/>
              </a:rPr>
              <a:t>Extent of consolidation: Estimates</a:t>
            </a:r>
            <a:endParaRPr lang="en-US" sz="3200" dirty="0">
              <a:latin typeface="Arial"/>
              <a:cs typeface="Arial"/>
            </a:endParaRP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23180" y="1223510"/>
            <a:ext cx="10871200" cy="4419600"/>
          </a:xfrm>
          <a:noFill/>
        </p:spPr>
        <p:txBody>
          <a:bodyPr>
            <a:noAutofit/>
          </a:bodyPr>
          <a:lstStyle/>
          <a:p>
            <a:r>
              <a:rPr lang="en-US" sz="2400" dirty="0" smtClean="0">
                <a:latin typeface="Arial" charset="0"/>
              </a:rPr>
              <a:t>Percent of Physicians Employed by Hospitals:</a:t>
            </a:r>
          </a:p>
          <a:p>
            <a:pPr marL="0" indent="0">
              <a:buNone/>
            </a:pPr>
            <a:r>
              <a:rPr lang="en-US" sz="2400" dirty="0" smtClean="0">
                <a:latin typeface="Arial" charset="0"/>
              </a:rPr>
              <a:t>	</a:t>
            </a:r>
            <a:r>
              <a:rPr lang="en-US" sz="2000" dirty="0" smtClean="0">
                <a:latin typeface="Arial" charset="0"/>
              </a:rPr>
              <a:t>Credit Suisse (2013) 		2/3 of physicians</a:t>
            </a:r>
          </a:p>
          <a:p>
            <a:pPr marL="0" indent="0">
              <a:buNone/>
            </a:pPr>
            <a:r>
              <a:rPr lang="en-US" sz="2000" dirty="0" smtClean="0">
                <a:latin typeface="Arial" charset="0"/>
              </a:rPr>
              <a:t>	WSJ (2014) 			2/3 of physicians</a:t>
            </a:r>
          </a:p>
          <a:p>
            <a:pPr marL="0" indent="0">
              <a:buNone/>
            </a:pPr>
            <a:r>
              <a:rPr lang="en-US" sz="2000" dirty="0" smtClean="0">
                <a:latin typeface="Arial" charset="0"/>
              </a:rPr>
              <a:t>	SK&amp;A (2012)			1/4 of physicians </a:t>
            </a:r>
          </a:p>
          <a:p>
            <a:pPr marL="0" indent="0">
              <a:buNone/>
            </a:pPr>
            <a:r>
              <a:rPr lang="en-US" sz="2000" dirty="0" smtClean="0">
                <a:latin typeface="Arial" charset="0"/>
              </a:rPr>
              <a:t>	AHA (2013) 			1/7 of physicians</a:t>
            </a:r>
          </a:p>
          <a:p>
            <a:endParaRPr lang="en-US" sz="2400" dirty="0" smtClean="0">
              <a:latin typeface="Arial" charset="0"/>
            </a:endParaRPr>
          </a:p>
          <a:p>
            <a:r>
              <a:rPr lang="en-US" sz="2400" dirty="0">
                <a:latin typeface="Arial" charset="0"/>
              </a:rPr>
              <a:t>Percent of </a:t>
            </a:r>
            <a:r>
              <a:rPr lang="en-US" sz="2400" dirty="0" smtClean="0">
                <a:latin typeface="Arial" charset="0"/>
              </a:rPr>
              <a:t>Medical Groups </a:t>
            </a:r>
            <a:r>
              <a:rPr lang="en-US" sz="2400" dirty="0">
                <a:latin typeface="Arial" charset="0"/>
              </a:rPr>
              <a:t>Employed by Hospitals:</a:t>
            </a:r>
          </a:p>
          <a:p>
            <a:pPr marL="0" indent="0">
              <a:buNone/>
            </a:pPr>
            <a:r>
              <a:rPr lang="en-US" sz="2400" dirty="0">
                <a:latin typeface="Arial" charset="0"/>
              </a:rPr>
              <a:t>	</a:t>
            </a:r>
            <a:r>
              <a:rPr lang="en-US" sz="2000" dirty="0" smtClean="0">
                <a:latin typeface="Arial" charset="0"/>
              </a:rPr>
              <a:t>SK</a:t>
            </a:r>
            <a:r>
              <a:rPr lang="en-US" sz="2000" dirty="0">
                <a:latin typeface="Arial" charset="0"/>
              </a:rPr>
              <a:t>&amp;A (2012)			</a:t>
            </a:r>
            <a:r>
              <a:rPr lang="en-US" sz="2000" dirty="0" smtClean="0">
                <a:latin typeface="Arial" charset="0"/>
              </a:rPr>
              <a:t>14-18% </a:t>
            </a:r>
            <a:r>
              <a:rPr lang="en-US" sz="2000" dirty="0">
                <a:latin typeface="Arial" charset="0"/>
              </a:rPr>
              <a:t>of </a:t>
            </a:r>
            <a:r>
              <a:rPr lang="en-US" sz="2000" dirty="0" smtClean="0">
                <a:latin typeface="Arial" charset="0"/>
              </a:rPr>
              <a:t>groups</a:t>
            </a:r>
          </a:p>
          <a:p>
            <a:pPr marL="0" indent="0">
              <a:buNone/>
            </a:pPr>
            <a:r>
              <a:rPr lang="en-US" sz="2000" dirty="0">
                <a:latin typeface="Arial" charset="0"/>
              </a:rPr>
              <a:t>	</a:t>
            </a:r>
            <a:r>
              <a:rPr lang="en-US" sz="2000" dirty="0" smtClean="0">
                <a:latin typeface="Arial" charset="0"/>
              </a:rPr>
              <a:t>MGMA (2012)			12-13% of groups</a:t>
            </a:r>
            <a:endParaRPr lang="en-US" sz="2000" dirty="0">
              <a:latin typeface="Arial" charset="0"/>
            </a:endParaRPr>
          </a:p>
          <a:p>
            <a:endParaRPr lang="en-US" sz="2400" dirty="0" smtClean="0">
              <a:latin typeface="Arial" charset="0"/>
            </a:endParaRPr>
          </a:p>
          <a:p>
            <a:r>
              <a:rPr lang="en-US" sz="2400" dirty="0" smtClean="0">
                <a:latin typeface="Arial" charset="0"/>
              </a:rPr>
              <a:t>Percentages vary a lot by specialty</a:t>
            </a:r>
            <a:endParaRPr lang="en-US" sz="24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51520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/>
          <p:cNvSpPr>
            <a:spLocks noGrp="1" noChangeArrowheads="1"/>
          </p:cNvSpPr>
          <p:nvPr>
            <p:ph sz="half" idx="1"/>
          </p:nvPr>
        </p:nvSpPr>
        <p:spPr>
          <a:xfrm>
            <a:off x="491214" y="922587"/>
            <a:ext cx="5528586" cy="5254376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u="sng" dirty="0" smtClean="0">
                <a:latin typeface="Arial" charset="0"/>
              </a:rPr>
              <a:t>Hospital Goals</a:t>
            </a:r>
          </a:p>
          <a:p>
            <a:r>
              <a:rPr lang="en-US" sz="1800" dirty="0">
                <a:solidFill>
                  <a:srgbClr val="008000"/>
                </a:solidFill>
                <a:latin typeface="Arial" charset="0"/>
              </a:rPr>
              <a:t>I</a:t>
            </a:r>
            <a:r>
              <a:rPr lang="en-US" sz="1800" dirty="0" smtClean="0">
                <a:solidFill>
                  <a:srgbClr val="008000"/>
                </a:solidFill>
                <a:latin typeface="Arial" charset="0"/>
              </a:rPr>
              <a:t>ncrease MD incomes</a:t>
            </a:r>
          </a:p>
          <a:p>
            <a:r>
              <a:rPr lang="en-US" sz="1800" dirty="0">
                <a:solidFill>
                  <a:srgbClr val="008000"/>
                </a:solidFill>
                <a:latin typeface="Arial" charset="0"/>
              </a:rPr>
              <a:t>Improve care processes &amp; quality</a:t>
            </a:r>
          </a:p>
          <a:p>
            <a:r>
              <a:rPr lang="en-US" sz="1800" dirty="0" smtClean="0">
                <a:solidFill>
                  <a:srgbClr val="008000"/>
                </a:solidFill>
                <a:latin typeface="Arial" charset="0"/>
              </a:rPr>
              <a:t>Share cost of clinical IT with physicians</a:t>
            </a:r>
          </a:p>
          <a:p>
            <a:r>
              <a:rPr lang="en-US" sz="1800" dirty="0" smtClean="0">
                <a:solidFill>
                  <a:srgbClr val="008000"/>
                </a:solidFill>
                <a:latin typeface="Arial" charset="0"/>
              </a:rPr>
              <a:t>Prepare for ACOs and Triple Aim</a:t>
            </a:r>
          </a:p>
          <a:p>
            <a:r>
              <a:rPr lang="en-US" sz="1800" dirty="0">
                <a:latin typeface="Arial" charset="0"/>
              </a:rPr>
              <a:t>Increase leverage over </a:t>
            </a:r>
            <a:r>
              <a:rPr lang="en-US" sz="1800" dirty="0" smtClean="0">
                <a:latin typeface="Arial" charset="0"/>
              </a:rPr>
              <a:t>payers</a:t>
            </a:r>
          </a:p>
          <a:p>
            <a:r>
              <a:rPr lang="en-US" sz="1800" dirty="0" smtClean="0">
                <a:latin typeface="Arial" charset="0"/>
              </a:rPr>
              <a:t>Increase physician loyalty/alignment</a:t>
            </a:r>
          </a:p>
          <a:p>
            <a:r>
              <a:rPr lang="en-US" sz="1800" dirty="0" smtClean="0">
                <a:latin typeface="Arial" charset="0"/>
              </a:rPr>
              <a:t>Minimize volume splitting</a:t>
            </a:r>
          </a:p>
          <a:p>
            <a:r>
              <a:rPr lang="en-US" sz="1800" dirty="0" smtClean="0">
                <a:latin typeface="Arial" charset="0"/>
              </a:rPr>
              <a:t>Increase hospital revenues</a:t>
            </a:r>
          </a:p>
          <a:p>
            <a:r>
              <a:rPr lang="en-US" sz="1800" dirty="0" smtClean="0">
                <a:latin typeface="Arial" charset="0"/>
              </a:rPr>
              <a:t>Capture outpatient market</a:t>
            </a:r>
          </a:p>
          <a:p>
            <a:r>
              <a:rPr lang="en-US" sz="1800" dirty="0" smtClean="0">
                <a:latin typeface="Arial" charset="0"/>
              </a:rPr>
              <a:t>Mitigate competition with physicians</a:t>
            </a:r>
          </a:p>
          <a:p>
            <a:r>
              <a:rPr lang="en-US" sz="1800" dirty="0" smtClean="0">
                <a:latin typeface="Arial" charset="0"/>
              </a:rPr>
              <a:t>Develop regional service lines</a:t>
            </a:r>
          </a:p>
          <a:p>
            <a:r>
              <a:rPr lang="en-US" sz="1800" dirty="0" smtClean="0">
                <a:latin typeface="Arial" charset="0"/>
              </a:rPr>
              <a:t>Create entry barriers for key clinical services</a:t>
            </a:r>
          </a:p>
          <a:p>
            <a:r>
              <a:rPr lang="en-US" sz="1800" dirty="0" smtClean="0">
                <a:latin typeface="Arial" charset="0"/>
              </a:rPr>
              <a:t>Recruit physicians in specialties with shortages</a:t>
            </a:r>
          </a:p>
          <a:p>
            <a:r>
              <a:rPr lang="en-US" sz="1800" dirty="0" smtClean="0">
                <a:latin typeface="Arial" charset="0"/>
              </a:rPr>
              <a:t>Address medical staff pathologies</a:t>
            </a:r>
          </a:p>
          <a:p>
            <a:endParaRPr lang="en-US" sz="2400" dirty="0" smtClean="0">
              <a:latin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6172200" y="922587"/>
            <a:ext cx="5640906" cy="5254376"/>
          </a:xfrm>
        </p:spPr>
        <p:txBody>
          <a:bodyPr/>
          <a:lstStyle/>
          <a:p>
            <a:pPr marL="0" indent="0">
              <a:buNone/>
            </a:pPr>
            <a:r>
              <a:rPr lang="en-US" sz="2000" u="sng" dirty="0" smtClean="0">
                <a:latin typeface="Arial"/>
                <a:cs typeface="Arial"/>
              </a:rPr>
              <a:t>Physician Goals</a:t>
            </a:r>
          </a:p>
          <a:p>
            <a:r>
              <a:rPr lang="en-US" sz="1800" dirty="0">
                <a:solidFill>
                  <a:srgbClr val="008000"/>
                </a:solidFill>
                <a:latin typeface="Arial"/>
                <a:cs typeface="Arial"/>
              </a:rPr>
              <a:t>I</a:t>
            </a:r>
            <a:r>
              <a:rPr lang="en-US" sz="1800" dirty="0" smtClean="0">
                <a:solidFill>
                  <a:srgbClr val="008000"/>
                </a:solidFill>
                <a:latin typeface="Arial"/>
                <a:cs typeface="Arial"/>
              </a:rPr>
              <a:t>ncrease MD incomes</a:t>
            </a:r>
          </a:p>
          <a:p>
            <a:r>
              <a:rPr lang="en-US" sz="1800" dirty="0">
                <a:solidFill>
                  <a:srgbClr val="008000"/>
                </a:solidFill>
                <a:latin typeface="Arial"/>
                <a:cs typeface="Arial"/>
              </a:rPr>
              <a:t>Increase quality of service to patients</a:t>
            </a:r>
          </a:p>
          <a:p>
            <a:r>
              <a:rPr lang="en-US" sz="1800" dirty="0" smtClean="0">
                <a:solidFill>
                  <a:srgbClr val="008000"/>
                </a:solidFill>
                <a:latin typeface="Arial"/>
                <a:cs typeface="Arial"/>
              </a:rPr>
              <a:t>Increase access to capital &amp; technology</a:t>
            </a:r>
          </a:p>
          <a:p>
            <a:r>
              <a:rPr lang="en-US" sz="1800" dirty="0" smtClean="0">
                <a:solidFill>
                  <a:srgbClr val="008000"/>
                </a:solidFill>
                <a:latin typeface="Arial"/>
                <a:cs typeface="Arial"/>
              </a:rPr>
              <a:t>Uncertainty over health reform</a:t>
            </a:r>
          </a:p>
          <a:p>
            <a:r>
              <a:rPr lang="en-US" sz="1800" dirty="0" smtClean="0">
                <a:latin typeface="Arial"/>
                <a:cs typeface="Arial"/>
              </a:rPr>
              <a:t>Low leverage over payers</a:t>
            </a:r>
          </a:p>
          <a:p>
            <a:r>
              <a:rPr lang="en-US" sz="1800" dirty="0" smtClean="0">
                <a:latin typeface="Arial"/>
                <a:cs typeface="Arial"/>
              </a:rPr>
              <a:t>Escape administrative hassles of private practice</a:t>
            </a:r>
          </a:p>
          <a:p>
            <a:r>
              <a:rPr lang="en-US" sz="1800" dirty="0" smtClean="0">
                <a:latin typeface="Arial"/>
                <a:cs typeface="Arial"/>
              </a:rPr>
              <a:t>Escape pressures of managed care</a:t>
            </a:r>
          </a:p>
          <a:p>
            <a:r>
              <a:rPr lang="en-US" sz="1800" dirty="0" smtClean="0">
                <a:latin typeface="Arial"/>
                <a:cs typeface="Arial"/>
              </a:rPr>
              <a:t>Exit strategy for group’s founding physicians</a:t>
            </a:r>
          </a:p>
          <a:p>
            <a:r>
              <a:rPr lang="en-US" sz="1800" dirty="0" smtClean="0">
                <a:latin typeface="Arial"/>
                <a:cs typeface="Arial"/>
              </a:rPr>
              <a:t>Increase predictability of case load &amp; income</a:t>
            </a:r>
          </a:p>
          <a:p>
            <a:r>
              <a:rPr lang="en-US" sz="1800" dirty="0" smtClean="0">
                <a:latin typeface="Arial"/>
                <a:cs typeface="Arial"/>
              </a:rPr>
              <a:t>Increase physician control </a:t>
            </a:r>
          </a:p>
          <a:p>
            <a:r>
              <a:rPr lang="en-US" sz="1800" dirty="0" smtClean="0">
                <a:latin typeface="Arial"/>
                <a:cs typeface="Arial"/>
              </a:rPr>
              <a:t>Increase career satisfaction &amp; lifestyle</a:t>
            </a:r>
          </a:p>
        </p:txBody>
      </p:sp>
      <p:sp>
        <p:nvSpPr>
          <p:cNvPr id="30721" name="Rectangle 22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9E99B7B-EF0A-674C-8103-A3BD3DC53237}" type="slidenum">
              <a:rPr lang="en-US" sz="1400"/>
              <a:pPr/>
              <a:t>12</a:t>
            </a:fld>
            <a:endParaRPr lang="en-US" sz="1400"/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1308819" y="113094"/>
            <a:ext cx="9550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3200" dirty="0" smtClean="0">
                <a:latin typeface="Arial"/>
                <a:cs typeface="Arial"/>
              </a:rPr>
              <a:t>Drivers of consolidation</a:t>
            </a:r>
            <a:endParaRPr lang="en-US" sz="3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09883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2362200"/>
            <a:ext cx="11074400" cy="1752600"/>
          </a:xfrm>
        </p:spPr>
        <p:txBody>
          <a:bodyPr/>
          <a:lstStyle/>
          <a:p>
            <a:r>
              <a:rPr lang="en-US" sz="3200" dirty="0">
                <a:latin typeface="Arial" charset="0"/>
              </a:rPr>
              <a:t>Evidence Base on </a:t>
            </a:r>
            <a:r>
              <a:rPr lang="en-US" sz="3200" dirty="0" smtClean="0">
                <a:latin typeface="Arial" charset="0"/>
              </a:rPr>
              <a:t>Physician-Hospital</a:t>
            </a:r>
            <a:br>
              <a:rPr lang="en-US" sz="3200" dirty="0" smtClean="0">
                <a:latin typeface="Arial" charset="0"/>
              </a:rPr>
            </a:br>
            <a:r>
              <a:rPr lang="en-US" sz="3200" dirty="0">
                <a:latin typeface="Arial" charset="0"/>
              </a:rPr>
              <a:t/>
            </a:r>
            <a:br>
              <a:rPr lang="en-US" sz="3200" dirty="0">
                <a:latin typeface="Arial" charset="0"/>
              </a:rPr>
            </a:br>
            <a:r>
              <a:rPr lang="en-US" sz="3200" dirty="0" smtClean="0">
                <a:latin typeface="Arial" charset="0"/>
              </a:rPr>
              <a:t>Economic Integration</a:t>
            </a:r>
            <a:endParaRPr lang="en-US" sz="32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13134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914400" y="0"/>
            <a:ext cx="10363200" cy="12192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3200" kern="1200" dirty="0" smtClean="0">
                <a:latin typeface="Arial"/>
                <a:cs typeface="Arial"/>
              </a:rPr>
              <a:t>Literature on Hospital</a:t>
            </a:r>
            <a:r>
              <a:rPr lang="en-US" sz="3200" kern="1200" dirty="0">
                <a:latin typeface="Arial"/>
                <a:cs typeface="Arial"/>
              </a:rPr>
              <a:t>-Physician Integration :</a:t>
            </a:r>
            <a:r>
              <a:rPr lang="en-US" sz="3200" kern="1200" dirty="0" smtClean="0">
                <a:latin typeface="Arial"/>
                <a:cs typeface="Arial"/>
              </a:rPr>
              <a:t/>
            </a:r>
            <a:br>
              <a:rPr lang="en-US" sz="3200" kern="1200" dirty="0" smtClean="0">
                <a:latin typeface="Arial"/>
                <a:cs typeface="Arial"/>
              </a:rPr>
            </a:br>
            <a:r>
              <a:rPr lang="en-US" sz="2800" kern="1200" dirty="0" smtClean="0">
                <a:latin typeface="Arial"/>
                <a:cs typeface="Arial"/>
              </a:rPr>
              <a:t>Little Evidence for Efficiencies &amp; Benefits</a:t>
            </a:r>
            <a:endParaRPr lang="en-US" sz="2800" kern="1200" dirty="0">
              <a:latin typeface="Arial"/>
              <a:cs typeface="Arial"/>
            </a:endParaRPr>
          </a:p>
        </p:txBody>
      </p:sp>
      <p:sp>
        <p:nvSpPr>
          <p:cNvPr id="70658" name="Content Placeholder 2"/>
          <p:cNvSpPr>
            <a:spLocks noGrp="1"/>
          </p:cNvSpPr>
          <p:nvPr>
            <p:ph idx="4294967295"/>
          </p:nvPr>
        </p:nvSpPr>
        <p:spPr>
          <a:xfrm>
            <a:off x="914400" y="1295400"/>
            <a:ext cx="10972800" cy="495300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80000"/>
              </a:lnSpc>
              <a:buClr>
                <a:srgbClr val="C00000"/>
              </a:buClr>
              <a:buFont typeface="Monotype Sorts" charset="0"/>
              <a:buNone/>
            </a:pPr>
            <a:r>
              <a:rPr lang="en-US" sz="2200" dirty="0">
                <a:latin typeface="Arial" charset="0"/>
              </a:rPr>
              <a:t>Evidence</a:t>
            </a:r>
          </a:p>
          <a:p>
            <a:pPr marL="457200" lvl="1" indent="0">
              <a:lnSpc>
                <a:spcPct val="80000"/>
              </a:lnSpc>
              <a:buClr>
                <a:srgbClr val="C00000"/>
              </a:buClr>
              <a:buFontTx/>
              <a:buNone/>
            </a:pPr>
            <a:r>
              <a:rPr lang="en-US" sz="2000" dirty="0">
                <a:latin typeface="Arial" charset="0"/>
              </a:rPr>
              <a:t>Costs – </a:t>
            </a:r>
            <a:r>
              <a:rPr lang="en-US" sz="2000" dirty="0" smtClean="0">
                <a:latin typeface="Arial" charset="0"/>
              </a:rPr>
              <a:t>No impact (early research), Positive impact (recent research)</a:t>
            </a:r>
            <a:endParaRPr lang="en-US" sz="2000" dirty="0">
              <a:latin typeface="Arial" charset="0"/>
            </a:endParaRPr>
          </a:p>
          <a:p>
            <a:pPr marL="457200" lvl="1" indent="0">
              <a:lnSpc>
                <a:spcPct val="80000"/>
              </a:lnSpc>
              <a:buClr>
                <a:srgbClr val="C00000"/>
              </a:buClr>
              <a:buFontTx/>
              <a:buNone/>
            </a:pPr>
            <a:r>
              <a:rPr lang="en-US" sz="2000" dirty="0">
                <a:latin typeface="Arial" charset="0"/>
              </a:rPr>
              <a:t>Quality – Mixed </a:t>
            </a:r>
            <a:r>
              <a:rPr lang="en-US" sz="2000" dirty="0" smtClean="0">
                <a:latin typeface="Arial" charset="0"/>
              </a:rPr>
              <a:t>impact</a:t>
            </a:r>
            <a:endParaRPr lang="en-US" sz="2000" dirty="0">
              <a:latin typeface="Arial" charset="0"/>
            </a:endParaRPr>
          </a:p>
          <a:p>
            <a:pPr marL="457200" lvl="1" indent="0">
              <a:lnSpc>
                <a:spcPct val="80000"/>
              </a:lnSpc>
              <a:buClr>
                <a:srgbClr val="C00000"/>
              </a:buClr>
              <a:buFontTx/>
              <a:buNone/>
            </a:pPr>
            <a:r>
              <a:rPr lang="en-US" sz="2000" dirty="0" smtClean="0">
                <a:latin typeface="Arial" charset="0"/>
              </a:rPr>
              <a:t>Prices – Mixed impact (early research), Positive impact (recent research)</a:t>
            </a:r>
          </a:p>
          <a:p>
            <a:pPr marL="457200" lvl="1" indent="0">
              <a:lnSpc>
                <a:spcPct val="80000"/>
              </a:lnSpc>
              <a:buClr>
                <a:srgbClr val="C00000"/>
              </a:buClr>
              <a:buFontTx/>
              <a:buNone/>
            </a:pPr>
            <a:r>
              <a:rPr lang="en-US" sz="2000" dirty="0" smtClean="0">
                <a:latin typeface="Arial" charset="0"/>
              </a:rPr>
              <a:t>Hospital profitability – Negative impact</a:t>
            </a:r>
          </a:p>
          <a:p>
            <a:pPr marL="457200" lvl="1" indent="0">
              <a:lnSpc>
                <a:spcPct val="80000"/>
              </a:lnSpc>
              <a:buClr>
                <a:srgbClr val="C00000"/>
              </a:buClr>
              <a:buFontTx/>
              <a:buNone/>
            </a:pPr>
            <a:r>
              <a:rPr lang="en-US" sz="2000" dirty="0" smtClean="0">
                <a:latin typeface="Arial" charset="0"/>
              </a:rPr>
              <a:t>IT </a:t>
            </a:r>
            <a:r>
              <a:rPr lang="en-US" sz="2000" dirty="0">
                <a:latin typeface="Arial" charset="0"/>
              </a:rPr>
              <a:t>linkages – Little </a:t>
            </a:r>
            <a:r>
              <a:rPr lang="en-US" sz="2000" dirty="0" smtClean="0">
                <a:latin typeface="Arial" charset="0"/>
              </a:rPr>
              <a:t>impact</a:t>
            </a:r>
            <a:endParaRPr lang="en-US" sz="2000" dirty="0">
              <a:latin typeface="Arial" charset="0"/>
            </a:endParaRPr>
          </a:p>
          <a:p>
            <a:pPr marL="457200" lvl="1" indent="0">
              <a:lnSpc>
                <a:spcPct val="80000"/>
              </a:lnSpc>
              <a:buClr>
                <a:srgbClr val="C00000"/>
              </a:buClr>
              <a:buFontTx/>
              <a:buNone/>
            </a:pPr>
            <a:r>
              <a:rPr lang="en-US" sz="2000" dirty="0">
                <a:latin typeface="Arial" charset="0"/>
              </a:rPr>
              <a:t>Clinical integration – </a:t>
            </a:r>
            <a:r>
              <a:rPr lang="en-US" sz="2000" dirty="0" smtClean="0">
                <a:latin typeface="Arial" charset="0"/>
              </a:rPr>
              <a:t>Little impact</a:t>
            </a:r>
          </a:p>
          <a:p>
            <a:pPr marL="457200" lvl="1" indent="0">
              <a:lnSpc>
                <a:spcPct val="80000"/>
              </a:lnSpc>
              <a:buClr>
                <a:srgbClr val="C00000"/>
              </a:buClr>
              <a:buFontTx/>
              <a:buNone/>
            </a:pPr>
            <a:r>
              <a:rPr lang="en-US" sz="2000" dirty="0" smtClean="0">
                <a:latin typeface="Arial" charset="0"/>
              </a:rPr>
              <a:t>Physician alignment – Little impact</a:t>
            </a:r>
            <a:endParaRPr lang="en-US" sz="2000" dirty="0">
              <a:latin typeface="Arial" charset="0"/>
            </a:endParaRPr>
          </a:p>
          <a:p>
            <a:pPr marL="0" indent="0">
              <a:lnSpc>
                <a:spcPct val="80000"/>
              </a:lnSpc>
              <a:buClr>
                <a:srgbClr val="C00000"/>
              </a:buClr>
              <a:buFont typeface="Monotype Sorts" charset="0"/>
              <a:buNone/>
            </a:pPr>
            <a:endParaRPr lang="en-US" sz="2200" dirty="0">
              <a:latin typeface="Arial" charset="0"/>
            </a:endParaRPr>
          </a:p>
          <a:p>
            <a:pPr marL="0" indent="0">
              <a:lnSpc>
                <a:spcPct val="80000"/>
              </a:lnSpc>
              <a:buClr>
                <a:srgbClr val="C00000"/>
              </a:buClr>
              <a:buFont typeface="Monotype Sorts" charset="0"/>
              <a:buNone/>
            </a:pPr>
            <a:r>
              <a:rPr lang="en-US" sz="2200" dirty="0">
                <a:latin typeface="Arial" charset="0"/>
              </a:rPr>
              <a:t>Bundled Payment</a:t>
            </a:r>
          </a:p>
          <a:p>
            <a:pPr marL="457200" lvl="1" indent="0">
              <a:lnSpc>
                <a:spcPct val="80000"/>
              </a:lnSpc>
              <a:buClr>
                <a:srgbClr val="C00000"/>
              </a:buClr>
              <a:buFontTx/>
              <a:buNone/>
            </a:pPr>
            <a:r>
              <a:rPr lang="en-US" sz="2000" dirty="0">
                <a:latin typeface="Arial" charset="0"/>
              </a:rPr>
              <a:t>Seems to lower costs, improve </a:t>
            </a:r>
            <a:r>
              <a:rPr lang="en-US" sz="2000" dirty="0" smtClean="0">
                <a:latin typeface="Arial" charset="0"/>
              </a:rPr>
              <a:t>quality</a:t>
            </a:r>
            <a:endParaRPr lang="en-US" sz="2000" dirty="0">
              <a:latin typeface="Arial" charset="0"/>
            </a:endParaRPr>
          </a:p>
          <a:p>
            <a:pPr marL="0" indent="0">
              <a:lnSpc>
                <a:spcPct val="80000"/>
              </a:lnSpc>
              <a:buClr>
                <a:srgbClr val="C00000"/>
              </a:buClr>
              <a:buFont typeface="Monotype Sorts" charset="0"/>
              <a:buNone/>
            </a:pPr>
            <a:endParaRPr lang="en-US" sz="2200" dirty="0">
              <a:latin typeface="Arial" charset="0"/>
            </a:endParaRPr>
          </a:p>
          <a:p>
            <a:pPr marL="0" indent="0">
              <a:lnSpc>
                <a:spcPct val="80000"/>
              </a:lnSpc>
              <a:buClr>
                <a:srgbClr val="C00000"/>
              </a:buClr>
              <a:buFont typeface="Monotype Sorts" charset="0"/>
              <a:buNone/>
            </a:pPr>
            <a:r>
              <a:rPr lang="en-US" sz="2200" dirty="0">
                <a:latin typeface="Arial" charset="0"/>
              </a:rPr>
              <a:t>Overall, few consistent effects of </a:t>
            </a:r>
            <a:r>
              <a:rPr lang="en-US" sz="2200" dirty="0" smtClean="0">
                <a:latin typeface="Arial" charset="0"/>
              </a:rPr>
              <a:t>integration</a:t>
            </a:r>
            <a:endParaRPr lang="en-US" sz="2200" dirty="0">
              <a:latin typeface="Arial" charset="0"/>
            </a:endParaRPr>
          </a:p>
          <a:p>
            <a:pPr marL="457200" lvl="1" indent="0">
              <a:lnSpc>
                <a:spcPct val="80000"/>
              </a:lnSpc>
              <a:buClr>
                <a:srgbClr val="C00000"/>
              </a:buClr>
              <a:buFontTx/>
              <a:buNone/>
            </a:pPr>
            <a:r>
              <a:rPr lang="en-US" sz="2000" dirty="0">
                <a:latin typeface="Arial" charset="0"/>
              </a:rPr>
              <a:t>Impact seems to depend on specific form of </a:t>
            </a:r>
            <a:r>
              <a:rPr lang="en-US" sz="2000" dirty="0" smtClean="0">
                <a:latin typeface="Arial" charset="0"/>
              </a:rPr>
              <a:t>integration</a:t>
            </a:r>
            <a:endParaRPr lang="en-US" sz="2000" dirty="0">
              <a:latin typeface="Arial" charset="0"/>
            </a:endParaRPr>
          </a:p>
          <a:p>
            <a:pPr marL="457200" lvl="1" indent="0">
              <a:lnSpc>
                <a:spcPct val="80000"/>
              </a:lnSpc>
              <a:buClr>
                <a:srgbClr val="C00000"/>
              </a:buClr>
              <a:buFontTx/>
              <a:buNone/>
            </a:pPr>
            <a:r>
              <a:rPr lang="en-US" sz="2000" dirty="0">
                <a:latin typeface="Arial" charset="0"/>
              </a:rPr>
              <a:t>Most integration fails to align physician and hospital </a:t>
            </a:r>
            <a:r>
              <a:rPr lang="en-US" sz="2000" dirty="0" smtClean="0">
                <a:latin typeface="Arial" charset="0"/>
              </a:rPr>
              <a:t>incentives</a:t>
            </a:r>
            <a:endParaRPr lang="en-US" sz="2000" dirty="0">
              <a:latin typeface="Arial" charset="0"/>
            </a:endParaRPr>
          </a:p>
          <a:p>
            <a:pPr marL="457200" lvl="1" indent="0">
              <a:lnSpc>
                <a:spcPct val="80000"/>
              </a:lnSpc>
              <a:buClr>
                <a:srgbClr val="C00000"/>
              </a:buClr>
              <a:buFontTx/>
              <a:buNone/>
            </a:pPr>
            <a:r>
              <a:rPr lang="en-US" sz="2000" dirty="0">
                <a:latin typeface="Arial" charset="0"/>
              </a:rPr>
              <a:t>Most integration focused on financial, not clinical </a:t>
            </a:r>
            <a:r>
              <a:rPr lang="en-US" sz="2000" dirty="0" smtClean="0">
                <a:latin typeface="Arial" charset="0"/>
              </a:rPr>
              <a:t>factors</a:t>
            </a:r>
            <a:endParaRPr lang="en-US" sz="20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72284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2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9E99B7B-EF0A-674C-8103-A3BD3DC53237}" type="slidenum">
              <a:rPr lang="en-US" sz="1400"/>
              <a:pPr/>
              <a:t>15</a:t>
            </a:fld>
            <a:endParaRPr lang="en-US" sz="1400"/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1320800" y="304800"/>
            <a:ext cx="9550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3200" dirty="0" smtClean="0">
                <a:latin typeface="Arial"/>
                <a:cs typeface="Arial"/>
              </a:rPr>
              <a:t>Alternative Models of Collaboration</a:t>
            </a:r>
            <a:endParaRPr lang="en-US" sz="3200" dirty="0">
              <a:latin typeface="Arial"/>
              <a:cs typeface="Arial"/>
            </a:endParaRP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11200" y="1295400"/>
            <a:ext cx="10871200" cy="4419600"/>
          </a:xfrm>
          <a:noFill/>
        </p:spPr>
        <p:txBody>
          <a:bodyPr>
            <a:noAutofit/>
          </a:bodyPr>
          <a:lstStyle/>
          <a:p>
            <a:r>
              <a:rPr lang="en-US" sz="2400" dirty="0" smtClean="0">
                <a:latin typeface="Arial" charset="0"/>
              </a:rPr>
              <a:t>Non-hospital firms that can integrate with and employ physicians </a:t>
            </a:r>
          </a:p>
          <a:p>
            <a:pPr marL="0" indent="0">
              <a:buNone/>
            </a:pPr>
            <a:r>
              <a:rPr lang="en-US" sz="2400" dirty="0">
                <a:latin typeface="Arial" charset="0"/>
              </a:rPr>
              <a:t>	</a:t>
            </a:r>
            <a:r>
              <a:rPr lang="en-US" sz="2000" dirty="0" smtClean="0">
                <a:latin typeface="Arial" charset="0"/>
              </a:rPr>
              <a:t>physicians themselves (group practice)</a:t>
            </a:r>
          </a:p>
          <a:p>
            <a:pPr marL="0" indent="0">
              <a:buNone/>
            </a:pPr>
            <a:r>
              <a:rPr lang="en-US" sz="2000" dirty="0">
                <a:latin typeface="Arial" charset="0"/>
              </a:rPr>
              <a:t>	</a:t>
            </a:r>
            <a:r>
              <a:rPr lang="en-US" sz="2000" dirty="0" smtClean="0">
                <a:latin typeface="Arial" charset="0"/>
              </a:rPr>
              <a:t>insurance companies</a:t>
            </a:r>
          </a:p>
          <a:p>
            <a:pPr marL="0" indent="0">
              <a:buNone/>
            </a:pPr>
            <a:r>
              <a:rPr lang="en-US" sz="2000" dirty="0">
                <a:latin typeface="Arial" charset="0"/>
              </a:rPr>
              <a:t>	</a:t>
            </a:r>
            <a:r>
              <a:rPr lang="en-US" sz="2000" dirty="0" smtClean="0">
                <a:latin typeface="Arial" charset="0"/>
              </a:rPr>
              <a:t>other equity-backed firms (PPM </a:t>
            </a:r>
            <a:r>
              <a:rPr lang="en-US" sz="2000" dirty="0" err="1" smtClean="0">
                <a:latin typeface="Arial" charset="0"/>
              </a:rPr>
              <a:t>redux</a:t>
            </a:r>
            <a:r>
              <a:rPr lang="en-US" sz="2000" dirty="0" smtClean="0">
                <a:latin typeface="Arial" charset="0"/>
              </a:rPr>
              <a:t>)</a:t>
            </a:r>
          </a:p>
          <a:p>
            <a:pPr marL="0" indent="0">
              <a:buNone/>
            </a:pPr>
            <a:endParaRPr lang="en-US" sz="2400" dirty="0">
              <a:latin typeface="Arial" charset="0"/>
            </a:endParaRPr>
          </a:p>
          <a:p>
            <a:r>
              <a:rPr lang="en-US" sz="2400" dirty="0" smtClean="0">
                <a:latin typeface="Arial" charset="0"/>
              </a:rPr>
              <a:t>Other types of vertical integration:</a:t>
            </a:r>
          </a:p>
          <a:p>
            <a:pPr marL="0" indent="0">
              <a:buNone/>
            </a:pPr>
            <a:r>
              <a:rPr lang="en-US" sz="2400" dirty="0">
                <a:latin typeface="Arial" charset="0"/>
              </a:rPr>
              <a:t>	</a:t>
            </a:r>
            <a:r>
              <a:rPr lang="en-US" sz="2000" dirty="0" smtClean="0">
                <a:latin typeface="Arial" charset="0"/>
              </a:rPr>
              <a:t>hospitals &amp; ASCs</a:t>
            </a:r>
          </a:p>
          <a:p>
            <a:pPr marL="0" indent="0">
              <a:buNone/>
            </a:pPr>
            <a:r>
              <a:rPr lang="en-US" sz="2000" dirty="0">
                <a:latin typeface="Arial" charset="0"/>
              </a:rPr>
              <a:t>	</a:t>
            </a:r>
            <a:r>
              <a:rPr lang="en-US" sz="2000" dirty="0" smtClean="0">
                <a:latin typeface="Arial" charset="0"/>
              </a:rPr>
              <a:t>hospitals &amp; LTC</a:t>
            </a:r>
          </a:p>
          <a:p>
            <a:pPr marL="0" indent="0">
              <a:buNone/>
            </a:pPr>
            <a:r>
              <a:rPr lang="en-US" sz="2000" dirty="0">
                <a:latin typeface="Arial" charset="0"/>
              </a:rPr>
              <a:t>	</a:t>
            </a:r>
            <a:r>
              <a:rPr lang="en-US" sz="2000" dirty="0" smtClean="0">
                <a:latin typeface="Arial" charset="0"/>
              </a:rPr>
              <a:t>hospitals &amp; retail clinics</a:t>
            </a:r>
          </a:p>
          <a:p>
            <a:pPr marL="0" indent="0">
              <a:buNone/>
            </a:pPr>
            <a:r>
              <a:rPr lang="en-US" sz="2000" dirty="0">
                <a:latin typeface="Arial" charset="0"/>
              </a:rPr>
              <a:t>	</a:t>
            </a:r>
            <a:r>
              <a:rPr lang="en-US" sz="2000" dirty="0" smtClean="0">
                <a:latin typeface="Arial" charset="0"/>
              </a:rPr>
              <a:t>pharmacies &amp; retail clinics</a:t>
            </a:r>
          </a:p>
          <a:p>
            <a:pPr marL="0" indent="0">
              <a:buNone/>
            </a:pPr>
            <a:r>
              <a:rPr lang="en-US" sz="2000" dirty="0">
                <a:latin typeface="Arial" charset="0"/>
              </a:rPr>
              <a:t>	</a:t>
            </a:r>
            <a:r>
              <a:rPr lang="en-US" sz="2000" dirty="0" smtClean="0">
                <a:latin typeface="Arial" charset="0"/>
              </a:rPr>
              <a:t>PBMs &amp; pharmacies</a:t>
            </a:r>
          </a:p>
          <a:p>
            <a:pPr marL="0" indent="0">
              <a:buNone/>
            </a:pPr>
            <a:endParaRPr lang="en-US" sz="24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56990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82496"/>
            <a:ext cx="10515600" cy="5194467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3200" dirty="0" smtClean="0">
                <a:latin typeface="Arial"/>
                <a:cs typeface="Arial"/>
              </a:rPr>
              <a:t>Thank you for listening</a:t>
            </a:r>
            <a:endParaRPr lang="en-US" sz="3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69887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4"/>
          <p:cNvSpPr txBox="1">
            <a:spLocks noGrp="1"/>
          </p:cNvSpPr>
          <p:nvPr/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 anchor="ctr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fld id="{9A93E2D2-4A6D-514D-A30A-AE22FDF3B639}" type="slidenum">
              <a:rPr lang="en-US" sz="1400"/>
              <a:pPr algn="r"/>
              <a:t>2</a:t>
            </a:fld>
            <a:endParaRPr lang="en-US" sz="1400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38200" y="197382"/>
            <a:ext cx="10515600" cy="1325563"/>
          </a:xfrm>
        </p:spPr>
        <p:txBody>
          <a:bodyPr/>
          <a:lstStyle/>
          <a:p>
            <a:pPr algn="ctr"/>
            <a:r>
              <a:rPr lang="en-US" sz="3200" i="1" dirty="0">
                <a:latin typeface="Arial" charset="0"/>
              </a:rPr>
              <a:t>Vertical Integration</a:t>
            </a:r>
            <a:r>
              <a:rPr lang="en-US" sz="3200" dirty="0">
                <a:latin typeface="Arial" charset="0"/>
              </a:rPr>
              <a:t/>
            </a:r>
            <a:br>
              <a:rPr lang="en-US" sz="3200" dirty="0">
                <a:latin typeface="Arial" charset="0"/>
              </a:rPr>
            </a:br>
            <a:r>
              <a:rPr lang="en-US" sz="3200" dirty="0">
                <a:latin typeface="Arial" charset="0"/>
              </a:rPr>
              <a:t>Physician and Hospital Linkages</a:t>
            </a:r>
          </a:p>
        </p:txBody>
      </p:sp>
      <p:sp>
        <p:nvSpPr>
          <p:cNvPr id="34820" name="Rectangle 3"/>
          <p:cNvSpPr>
            <a:spLocks noChangeArrowheads="1"/>
          </p:cNvSpPr>
          <p:nvPr/>
        </p:nvSpPr>
        <p:spPr bwMode="auto">
          <a:xfrm>
            <a:off x="4673600" y="1752600"/>
            <a:ext cx="3352800" cy="914400"/>
          </a:xfrm>
          <a:prstGeom prst="rect">
            <a:avLst/>
          </a:prstGeom>
          <a:solidFill>
            <a:schemeClr val="accent1"/>
          </a:solidFill>
          <a:ln w="12699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1800" b="1"/>
              <a:t>Physician Offices</a:t>
            </a:r>
          </a:p>
          <a:p>
            <a:pPr algn="ctr"/>
            <a:r>
              <a:rPr lang="en-US" sz="1800" b="1"/>
              <a:t>Ambulatory Care</a:t>
            </a:r>
          </a:p>
          <a:p>
            <a:pPr algn="ctr"/>
            <a:r>
              <a:rPr lang="en-US" sz="1800" b="1"/>
              <a:t>Outpatient Care</a:t>
            </a:r>
          </a:p>
        </p:txBody>
      </p:sp>
      <p:sp>
        <p:nvSpPr>
          <p:cNvPr id="34821" name="Rectangle 4"/>
          <p:cNvSpPr>
            <a:spLocks noChangeArrowheads="1"/>
          </p:cNvSpPr>
          <p:nvPr/>
        </p:nvSpPr>
        <p:spPr bwMode="auto">
          <a:xfrm>
            <a:off x="4673600" y="3505200"/>
            <a:ext cx="3454400" cy="990600"/>
          </a:xfrm>
          <a:prstGeom prst="rect">
            <a:avLst/>
          </a:prstGeom>
          <a:solidFill>
            <a:schemeClr val="accent1"/>
          </a:solidFill>
          <a:ln w="12699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2000" b="1"/>
              <a:t>Hospitals</a:t>
            </a:r>
          </a:p>
        </p:txBody>
      </p:sp>
      <p:sp>
        <p:nvSpPr>
          <p:cNvPr id="34822" name="Rectangle 5"/>
          <p:cNvSpPr>
            <a:spLocks noChangeArrowheads="1"/>
          </p:cNvSpPr>
          <p:nvPr/>
        </p:nvSpPr>
        <p:spPr bwMode="auto">
          <a:xfrm>
            <a:off x="4673600" y="5334000"/>
            <a:ext cx="3454400" cy="990600"/>
          </a:xfrm>
          <a:prstGeom prst="rect">
            <a:avLst/>
          </a:prstGeom>
          <a:solidFill>
            <a:schemeClr val="accent1"/>
          </a:solidFill>
          <a:ln w="12699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1800" b="1"/>
              <a:t>Skilled Nursing Facility</a:t>
            </a:r>
          </a:p>
          <a:p>
            <a:pPr algn="ctr"/>
            <a:r>
              <a:rPr lang="en-US" sz="1800" b="1"/>
              <a:t>Post-Acute Care</a:t>
            </a:r>
          </a:p>
        </p:txBody>
      </p:sp>
      <p:sp>
        <p:nvSpPr>
          <p:cNvPr id="34823" name="Line 6"/>
          <p:cNvSpPr>
            <a:spLocks noChangeShapeType="1"/>
          </p:cNvSpPr>
          <p:nvPr/>
        </p:nvSpPr>
        <p:spPr bwMode="auto">
          <a:xfrm>
            <a:off x="6299200" y="2819400"/>
            <a:ext cx="0" cy="5334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4" name="Line 7"/>
          <p:cNvSpPr>
            <a:spLocks noChangeShapeType="1"/>
          </p:cNvSpPr>
          <p:nvPr/>
        </p:nvSpPr>
        <p:spPr bwMode="auto">
          <a:xfrm flipH="1">
            <a:off x="6400800" y="4648200"/>
            <a:ext cx="0" cy="5334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5" name="Text Box 8"/>
          <p:cNvSpPr txBox="1">
            <a:spLocks noChangeArrowheads="1"/>
          </p:cNvSpPr>
          <p:nvPr/>
        </p:nvSpPr>
        <p:spPr bwMode="auto">
          <a:xfrm>
            <a:off x="1422400" y="2057400"/>
            <a:ext cx="2032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 b="1"/>
              <a:t>Input Markets</a:t>
            </a:r>
          </a:p>
        </p:txBody>
      </p:sp>
      <p:sp>
        <p:nvSpPr>
          <p:cNvPr id="34826" name="Text Box 9"/>
          <p:cNvSpPr txBox="1">
            <a:spLocks noChangeArrowheads="1"/>
          </p:cNvSpPr>
          <p:nvPr/>
        </p:nvSpPr>
        <p:spPr bwMode="auto">
          <a:xfrm>
            <a:off x="1422400" y="5638800"/>
            <a:ext cx="2235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 b="1"/>
              <a:t>Output Markets</a:t>
            </a:r>
          </a:p>
        </p:txBody>
      </p:sp>
    </p:spTree>
    <p:extLst>
      <p:ext uri="{BB962C8B-B14F-4D97-AF65-F5344CB8AC3E}">
        <p14:creationId xmlns:p14="http://schemas.microsoft.com/office/powerpoint/2010/main" val="32189354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2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9E99B7B-EF0A-674C-8103-A3BD3DC53237}" type="slidenum">
              <a:rPr lang="en-US" sz="1400"/>
              <a:pPr/>
              <a:t>3</a:t>
            </a:fld>
            <a:endParaRPr lang="en-US" sz="1400"/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1320800" y="304800"/>
            <a:ext cx="9550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3200" dirty="0" smtClean="0">
                <a:latin typeface="Arial"/>
                <a:cs typeface="Arial"/>
              </a:rPr>
              <a:t>Topics to cover</a:t>
            </a:r>
            <a:endParaRPr lang="en-US" sz="3200" dirty="0">
              <a:latin typeface="Arial"/>
              <a:cs typeface="Arial"/>
            </a:endParaRP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11200" y="1295400"/>
            <a:ext cx="10871200" cy="4419600"/>
          </a:xfrm>
          <a:noFill/>
        </p:spPr>
        <p:txBody>
          <a:bodyPr>
            <a:noAutofit/>
          </a:bodyPr>
          <a:lstStyle/>
          <a:p>
            <a:r>
              <a:rPr lang="en-US" sz="2400" dirty="0" smtClean="0">
                <a:latin typeface="Arial" charset="0"/>
              </a:rPr>
              <a:t>Types of consolidation</a:t>
            </a:r>
          </a:p>
          <a:p>
            <a:endParaRPr lang="en-US" sz="2400" dirty="0">
              <a:latin typeface="Arial" charset="0"/>
            </a:endParaRPr>
          </a:p>
          <a:p>
            <a:r>
              <a:rPr lang="en-US" sz="2400" dirty="0" smtClean="0">
                <a:latin typeface="Arial" charset="0"/>
              </a:rPr>
              <a:t>Extent of consolidation</a:t>
            </a:r>
          </a:p>
          <a:p>
            <a:pPr marL="0" indent="0">
              <a:buNone/>
            </a:pPr>
            <a:endParaRPr lang="en-US" sz="2400" dirty="0">
              <a:latin typeface="Arial" charset="0"/>
            </a:endParaRPr>
          </a:p>
          <a:p>
            <a:r>
              <a:rPr lang="en-US" sz="2400" dirty="0" smtClean="0">
                <a:latin typeface="Arial" charset="0"/>
              </a:rPr>
              <a:t>Drivers of consolidation</a:t>
            </a:r>
          </a:p>
          <a:p>
            <a:pPr marL="0" indent="0">
              <a:buNone/>
            </a:pPr>
            <a:endParaRPr lang="en-US" sz="2400" dirty="0" smtClean="0">
              <a:latin typeface="Arial" charset="0"/>
            </a:endParaRPr>
          </a:p>
          <a:p>
            <a:r>
              <a:rPr lang="en-US" sz="2400" dirty="0" smtClean="0">
                <a:latin typeface="Arial" charset="0"/>
              </a:rPr>
              <a:t>Impact on quality, cost, price, profitability, alignment</a:t>
            </a:r>
          </a:p>
          <a:p>
            <a:endParaRPr lang="en-US" sz="2400" dirty="0">
              <a:latin typeface="Arial" charset="0"/>
            </a:endParaRPr>
          </a:p>
          <a:p>
            <a:r>
              <a:rPr lang="en-US" sz="2400" dirty="0">
                <a:latin typeface="Arial" charset="0"/>
              </a:rPr>
              <a:t>Alternative forms of collaboration</a:t>
            </a:r>
          </a:p>
          <a:p>
            <a:pPr marL="0" indent="0">
              <a:buNone/>
            </a:pPr>
            <a:endParaRPr lang="en-US" sz="2400" dirty="0" smtClean="0">
              <a:latin typeface="Arial" charset="0"/>
            </a:endParaRPr>
          </a:p>
          <a:p>
            <a:pPr marL="0" indent="0">
              <a:buNone/>
            </a:pPr>
            <a:endParaRPr lang="en-US" sz="24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7731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2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9E99B7B-EF0A-674C-8103-A3BD3DC53237}" type="slidenum">
              <a:rPr lang="en-US" sz="1400"/>
              <a:pPr/>
              <a:t>4</a:t>
            </a:fld>
            <a:endParaRPr lang="en-US" sz="1400"/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1320800" y="304800"/>
            <a:ext cx="9550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3200" dirty="0" smtClean="0">
                <a:latin typeface="Arial"/>
                <a:cs typeface="Arial"/>
              </a:rPr>
              <a:t>Types of consolidation – Take 1</a:t>
            </a:r>
            <a:endParaRPr lang="en-US" sz="3200" dirty="0">
              <a:latin typeface="Arial"/>
              <a:cs typeface="Arial"/>
            </a:endParaRP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23180" y="1295400"/>
            <a:ext cx="10871200" cy="4419600"/>
          </a:xfrm>
          <a:noFill/>
        </p:spPr>
        <p:txBody>
          <a:bodyPr>
            <a:noAutofit/>
          </a:bodyPr>
          <a:lstStyle/>
          <a:p>
            <a:r>
              <a:rPr lang="en-US" dirty="0" smtClean="0">
                <a:latin typeface="Arial" charset="0"/>
              </a:rPr>
              <a:t>Three types of “integration” often identified </a:t>
            </a:r>
            <a:r>
              <a:rPr lang="en-US" dirty="0">
                <a:latin typeface="Arial" charset="0"/>
              </a:rPr>
              <a:t>	</a:t>
            </a:r>
            <a:endParaRPr lang="en-US" dirty="0" smtClean="0">
              <a:latin typeface="Arial" charset="0"/>
            </a:endParaRPr>
          </a:p>
          <a:p>
            <a:pPr marL="0" indent="0">
              <a:buNone/>
            </a:pPr>
            <a:r>
              <a:rPr lang="en-US" dirty="0">
                <a:latin typeface="Arial" charset="0"/>
              </a:rPr>
              <a:t>	</a:t>
            </a:r>
            <a:endParaRPr lang="en-US" dirty="0" smtClean="0">
              <a:latin typeface="Arial" charset="0"/>
            </a:endParaRPr>
          </a:p>
          <a:p>
            <a:pPr marL="0" indent="0">
              <a:buNone/>
            </a:pPr>
            <a:r>
              <a:rPr lang="en-US" dirty="0">
                <a:latin typeface="Arial" charset="0"/>
              </a:rPr>
              <a:t>	</a:t>
            </a:r>
            <a:r>
              <a:rPr lang="en-US" dirty="0" smtClean="0">
                <a:latin typeface="Arial" charset="0"/>
              </a:rPr>
              <a:t>non-economic integration</a:t>
            </a:r>
          </a:p>
          <a:p>
            <a:pPr marL="0" indent="0">
              <a:buNone/>
            </a:pPr>
            <a:r>
              <a:rPr lang="en-US" dirty="0">
                <a:latin typeface="Arial" charset="0"/>
              </a:rPr>
              <a:t>	</a:t>
            </a:r>
            <a:endParaRPr lang="en-US" dirty="0" smtClean="0">
              <a:latin typeface="Arial" charset="0"/>
            </a:endParaRPr>
          </a:p>
          <a:p>
            <a:pPr marL="0" indent="0">
              <a:buNone/>
            </a:pPr>
            <a:r>
              <a:rPr lang="en-US" dirty="0">
                <a:latin typeface="Arial" charset="0"/>
              </a:rPr>
              <a:t>	</a:t>
            </a:r>
            <a:r>
              <a:rPr lang="en-US" dirty="0" smtClean="0">
                <a:latin typeface="Arial" charset="0"/>
              </a:rPr>
              <a:t>economic integration</a:t>
            </a:r>
          </a:p>
          <a:p>
            <a:pPr marL="0" indent="0">
              <a:buNone/>
            </a:pPr>
            <a:r>
              <a:rPr lang="en-US" dirty="0">
                <a:latin typeface="Arial" charset="0"/>
              </a:rPr>
              <a:t>	</a:t>
            </a:r>
            <a:endParaRPr lang="en-US" dirty="0" smtClean="0">
              <a:latin typeface="Arial" charset="0"/>
            </a:endParaRPr>
          </a:p>
          <a:p>
            <a:pPr marL="0" indent="0">
              <a:buNone/>
            </a:pPr>
            <a:r>
              <a:rPr lang="en-US" dirty="0">
                <a:latin typeface="Arial" charset="0"/>
              </a:rPr>
              <a:t>	</a:t>
            </a:r>
            <a:r>
              <a:rPr lang="en-US" dirty="0" smtClean="0">
                <a:latin typeface="Arial" charset="0"/>
              </a:rPr>
              <a:t>clinical integration</a:t>
            </a:r>
          </a:p>
          <a:p>
            <a:pPr marL="0" indent="0">
              <a:buNone/>
            </a:pPr>
            <a:endParaRPr lang="en-US" sz="2400" dirty="0" smtClean="0">
              <a:latin typeface="Arial" charset="0"/>
            </a:endParaRPr>
          </a:p>
          <a:p>
            <a:pPr marL="0" indent="0">
              <a:buNone/>
            </a:pPr>
            <a:endParaRPr lang="en-US" sz="2400" dirty="0">
              <a:latin typeface="Arial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Arial" charset="0"/>
              </a:rPr>
              <a:t>	Source</a:t>
            </a:r>
            <a:r>
              <a:rPr lang="en-US" sz="1800" dirty="0">
                <a:latin typeface="Arial" charset="0"/>
              </a:rPr>
              <a:t>: (Burns &amp; Muller, 2008)</a:t>
            </a:r>
          </a:p>
          <a:p>
            <a:pPr marL="0" indent="0">
              <a:buNone/>
            </a:pPr>
            <a:endParaRPr lang="en-US" sz="24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52824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n-US" sz="3200" dirty="0">
                <a:latin typeface="Arial" charset="0"/>
              </a:rPr>
              <a:t>Non-Economic Integration</a:t>
            </a:r>
          </a:p>
        </p:txBody>
      </p:sp>
      <p:sp>
        <p:nvSpPr>
          <p:cNvPr id="1392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02257" y="1046816"/>
            <a:ext cx="10515600" cy="5483185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1600" dirty="0">
                <a:latin typeface="Arial" charset="0"/>
              </a:rPr>
              <a:t>Technology acquisition</a:t>
            </a:r>
          </a:p>
          <a:p>
            <a:pPr>
              <a:lnSpc>
                <a:spcPct val="80000"/>
              </a:lnSpc>
            </a:pPr>
            <a:r>
              <a:rPr lang="en-US" sz="1600" dirty="0">
                <a:latin typeface="Arial" charset="0"/>
              </a:rPr>
              <a:t>Facility upgrade &amp; replacement</a:t>
            </a:r>
          </a:p>
          <a:p>
            <a:pPr>
              <a:lnSpc>
                <a:spcPct val="80000"/>
              </a:lnSpc>
            </a:pPr>
            <a:r>
              <a:rPr lang="en-US" sz="1600" dirty="0">
                <a:latin typeface="Arial" charset="0"/>
              </a:rPr>
              <a:t>Hospital branding</a:t>
            </a:r>
          </a:p>
          <a:p>
            <a:pPr>
              <a:lnSpc>
                <a:spcPct val="80000"/>
              </a:lnSpc>
            </a:pPr>
            <a:r>
              <a:rPr lang="en-US" sz="1600" dirty="0">
                <a:latin typeface="Arial" charset="0"/>
              </a:rPr>
              <a:t>Marketing of physician practices</a:t>
            </a:r>
          </a:p>
          <a:p>
            <a:pPr>
              <a:lnSpc>
                <a:spcPct val="80000"/>
              </a:lnSpc>
            </a:pPr>
            <a:r>
              <a:rPr lang="en-US" sz="1600" dirty="0">
                <a:latin typeface="Arial" charset="0"/>
              </a:rPr>
              <a:t>Physician-to-physician referral programs</a:t>
            </a:r>
          </a:p>
          <a:p>
            <a:pPr>
              <a:lnSpc>
                <a:spcPct val="80000"/>
              </a:lnSpc>
            </a:pPr>
            <a:r>
              <a:rPr lang="en-US" sz="1600" dirty="0">
                <a:latin typeface="Arial" charset="0"/>
              </a:rPr>
              <a:t>Increased number and skill-mix of nursing staff</a:t>
            </a:r>
          </a:p>
          <a:p>
            <a:pPr>
              <a:lnSpc>
                <a:spcPct val="80000"/>
              </a:lnSpc>
            </a:pPr>
            <a:r>
              <a:rPr lang="en-US" sz="1600" dirty="0">
                <a:latin typeface="Arial" charset="0"/>
              </a:rPr>
              <a:t>Convenience of scheduling tests and procedures</a:t>
            </a:r>
          </a:p>
          <a:p>
            <a:pPr>
              <a:lnSpc>
                <a:spcPct val="80000"/>
              </a:lnSpc>
            </a:pPr>
            <a:r>
              <a:rPr lang="en-US" sz="1600" dirty="0">
                <a:latin typeface="Arial" charset="0"/>
              </a:rPr>
              <a:t>Medical staff development plans</a:t>
            </a:r>
          </a:p>
          <a:p>
            <a:pPr>
              <a:lnSpc>
                <a:spcPct val="80000"/>
              </a:lnSpc>
            </a:pPr>
            <a:r>
              <a:rPr lang="en-US" sz="1600" dirty="0">
                <a:latin typeface="Arial" charset="0"/>
              </a:rPr>
              <a:t>Medical office buildings</a:t>
            </a:r>
          </a:p>
          <a:p>
            <a:pPr>
              <a:lnSpc>
                <a:spcPct val="80000"/>
              </a:lnSpc>
            </a:pPr>
            <a:r>
              <a:rPr lang="en-US" sz="1600" dirty="0">
                <a:latin typeface="Arial" charset="0"/>
              </a:rPr>
              <a:t>Clinical councils</a:t>
            </a:r>
          </a:p>
          <a:p>
            <a:pPr>
              <a:lnSpc>
                <a:spcPct val="80000"/>
              </a:lnSpc>
            </a:pPr>
            <a:r>
              <a:rPr lang="en-US" sz="1600" dirty="0">
                <a:latin typeface="Arial" charset="0"/>
              </a:rPr>
              <a:t>Physician liaisons and mediators</a:t>
            </a:r>
          </a:p>
          <a:p>
            <a:pPr>
              <a:lnSpc>
                <a:spcPct val="80000"/>
              </a:lnSpc>
            </a:pPr>
            <a:r>
              <a:rPr lang="en-US" sz="1600" dirty="0">
                <a:latin typeface="Arial" charset="0"/>
              </a:rPr>
              <a:t>Physician sales and outreach programs</a:t>
            </a:r>
          </a:p>
          <a:p>
            <a:pPr>
              <a:lnSpc>
                <a:spcPct val="80000"/>
              </a:lnSpc>
            </a:pPr>
            <a:r>
              <a:rPr lang="en-US" sz="1600" dirty="0">
                <a:latin typeface="Arial" charset="0"/>
              </a:rPr>
              <a:t>Physician surveys and focus groups</a:t>
            </a:r>
          </a:p>
          <a:p>
            <a:pPr>
              <a:lnSpc>
                <a:spcPct val="80000"/>
              </a:lnSpc>
            </a:pPr>
            <a:r>
              <a:rPr lang="en-US" sz="1600" dirty="0">
                <a:latin typeface="Arial" charset="0"/>
              </a:rPr>
              <a:t>Physician retreats</a:t>
            </a:r>
          </a:p>
          <a:p>
            <a:pPr>
              <a:lnSpc>
                <a:spcPct val="80000"/>
              </a:lnSpc>
            </a:pPr>
            <a:r>
              <a:rPr lang="en-US" sz="1600" dirty="0">
                <a:latin typeface="Arial" charset="0"/>
              </a:rPr>
              <a:t>Physician leadership development</a:t>
            </a:r>
          </a:p>
          <a:p>
            <a:pPr>
              <a:lnSpc>
                <a:spcPct val="80000"/>
              </a:lnSpc>
            </a:pPr>
            <a:r>
              <a:rPr lang="en-US" sz="1600" dirty="0">
                <a:latin typeface="Arial" charset="0"/>
              </a:rPr>
              <a:t>Hospital committees</a:t>
            </a:r>
          </a:p>
          <a:p>
            <a:pPr>
              <a:lnSpc>
                <a:spcPct val="80000"/>
              </a:lnSpc>
            </a:pPr>
            <a:r>
              <a:rPr lang="en-US" sz="1600" dirty="0">
                <a:latin typeface="Arial" charset="0"/>
              </a:rPr>
              <a:t>New technology and value analysis committees</a:t>
            </a:r>
          </a:p>
        </p:txBody>
      </p:sp>
    </p:spTree>
    <p:extLst>
      <p:ext uri="{BB962C8B-B14F-4D97-AF65-F5344CB8AC3E}">
        <p14:creationId xmlns:p14="http://schemas.microsoft.com/office/powerpoint/2010/main" val="3050918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59778" name="Group 2"/>
          <p:cNvGraphicFramePr>
            <a:graphicFrameLocks noGrp="1"/>
          </p:cNvGraphicFramePr>
          <p:nvPr>
            <p:ph idx="1"/>
          </p:nvPr>
        </p:nvGraphicFramePr>
        <p:xfrm>
          <a:off x="76201" y="1414463"/>
          <a:ext cx="12071351" cy="5135562"/>
        </p:xfrm>
        <a:graphic>
          <a:graphicData uri="http://schemas.openxmlformats.org/drawingml/2006/table">
            <a:tbl>
              <a:tblPr/>
              <a:tblGrid>
                <a:gridCol w="1219200"/>
                <a:gridCol w="1238251"/>
                <a:gridCol w="1339849"/>
                <a:gridCol w="1238251"/>
                <a:gridCol w="1143000"/>
                <a:gridCol w="1219200"/>
                <a:gridCol w="1117600"/>
                <a:gridCol w="1117600"/>
                <a:gridCol w="1219200"/>
                <a:gridCol w="1219200"/>
              </a:tblGrid>
              <a:tr h="6000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Physician Recruitment</a:t>
                      </a:r>
                    </a:p>
                  </a:txBody>
                  <a:tcPr marL="0" marR="0" marT="45721" marB="45721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Part-time Compensation</a:t>
                      </a:r>
                    </a:p>
                  </a:txBody>
                  <a:tcPr marL="0" marR="0" marT="45721" marB="45721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Shared Risks</a:t>
                      </a:r>
                    </a:p>
                  </a:txBody>
                  <a:tcPr marL="0" marR="0" marT="45721" marB="45721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Shared Gains</a:t>
                      </a:r>
                    </a:p>
                  </a:txBody>
                  <a:tcPr marL="0" marR="0" marT="45721" marB="45721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Leases</a:t>
                      </a:r>
                    </a:p>
                  </a:txBody>
                  <a:tcPr marL="0" marR="0" marT="45721" marB="45721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Participating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Bond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Transactions</a:t>
                      </a:r>
                    </a:p>
                  </a:txBody>
                  <a:tcPr marL="0" marR="0" marT="45721" marB="45721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Service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Lines</a:t>
                      </a:r>
                    </a:p>
                  </a:txBody>
                  <a:tcPr marL="0" marR="0" marT="45721" marB="45721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Equity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Joint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Ventures</a:t>
                      </a:r>
                    </a:p>
                  </a:txBody>
                  <a:tcPr marL="0" marR="0" marT="45721" marB="45721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Employment</a:t>
                      </a:r>
                    </a:p>
                  </a:txBody>
                  <a:tcPr marL="0" marR="0" marT="45721" marB="45721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Outsourcing 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and Sale of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Service</a:t>
                      </a:r>
                    </a:p>
                  </a:txBody>
                  <a:tcPr marL="0" marR="0" marT="45721" marB="45721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35487">
                <a:tc>
                  <a:txBody>
                    <a:bodyPr/>
                    <a:lstStyle/>
                    <a:p>
                      <a:pPr marL="57150" marR="0" lvl="0" indent="-5715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6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Char char="u"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Location Assistance and Relocation Expense</a:t>
                      </a:r>
                    </a:p>
                    <a:p>
                      <a:pPr marL="57150" marR="0" lvl="0" indent="-5715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6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Char char="u"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Start Up Support: e.g. Salary Guarantee</a:t>
                      </a:r>
                    </a:p>
                    <a:p>
                      <a:pPr marL="57150" marR="0" lvl="0" indent="-5715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6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Char char="u"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Support for Group Practice Growth: Incubator Model, Temporary Employment</a:t>
                      </a:r>
                    </a:p>
                    <a:p>
                      <a:pPr marL="57150" marR="0" lvl="0" indent="-5715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6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Char char="u"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Liability Coverage Assistance</a:t>
                      </a:r>
                    </a:p>
                  </a:txBody>
                  <a:tcPr marL="60960" marR="60960" marT="45721" marB="4572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-5715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6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Char char="u"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Medical Directorships</a:t>
                      </a:r>
                    </a:p>
                    <a:p>
                      <a:pPr marL="57150" marR="0" lvl="0" indent="-5715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6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Char char="u"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Department and Program Chairs</a:t>
                      </a:r>
                    </a:p>
                    <a:p>
                      <a:pPr marL="57150" marR="0" lvl="0" indent="-5715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6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Char char="u"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Management Contracts</a:t>
                      </a:r>
                    </a:p>
                    <a:p>
                      <a:pPr marL="57150" marR="0" lvl="0" indent="-5715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6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Char char="u"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On-call Contracts</a:t>
                      </a:r>
                    </a:p>
                    <a:p>
                      <a:pPr marL="57150" marR="0" lvl="0" indent="-5715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6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Char char="u"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Medical Executive Positions (CMO, VPMA)</a:t>
                      </a:r>
                    </a:p>
                    <a:p>
                      <a:pPr marL="57150" marR="0" lvl="0" indent="-5715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6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Char char="u"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Professional Service Agreements</a:t>
                      </a:r>
                    </a:p>
                    <a:p>
                      <a:pPr marL="57150" marR="0" lvl="0" indent="-5715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6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Char char="u"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Exclusive Coverage Contracts</a:t>
                      </a:r>
                    </a:p>
                    <a:p>
                      <a:pPr marL="57150" marR="0" lvl="0" indent="-5715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6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Char char="u"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ＭＳ Ｐゴシック" charset="0"/>
                        <a:cs typeface="ＭＳ Ｐゴシック" charset="0"/>
                      </a:endParaRPr>
                    </a:p>
                    <a:p>
                      <a:pPr marL="57150" marR="0" lvl="0" indent="-5715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6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Char char="u"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60960" marR="60960" marT="45721" marB="4572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-5715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6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Char char="u"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PHO/IPA Risk Contracts with Payers</a:t>
                      </a:r>
                    </a:p>
                    <a:p>
                      <a:pPr marL="57150" marR="0" lvl="0" indent="-5715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6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Char char="u"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Bonus/ withhold Contracts with Employers</a:t>
                      </a:r>
                    </a:p>
                    <a:p>
                      <a:pPr marL="57150" marR="0" lvl="0" indent="-5715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6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Char char="u"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Pay-for- Performance Contracts</a:t>
                      </a:r>
                    </a:p>
                    <a:p>
                      <a:pPr marL="57150" marR="0" lvl="0" indent="-5715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6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Char char="u"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Payer </a:t>
                      </a:r>
                      <a:r>
                        <a:rPr kumimoji="0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“</a:t>
                      </a:r>
                      <a:r>
                        <a:rPr kumimoji="0" lang="en-US" altLang="ja-JP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Guarantees</a:t>
                      </a:r>
                      <a:r>
                        <a:rPr kumimoji="0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”</a:t>
                      </a:r>
                      <a:endParaRPr kumimoji="0" lang="en-US" altLang="ja-JP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ＭＳ Ｐゴシック" charset="0"/>
                        <a:cs typeface="ＭＳ Ｐゴシック" charset="0"/>
                      </a:endParaRPr>
                    </a:p>
                    <a:p>
                      <a:pPr marL="57150" marR="0" lvl="0" indent="-5715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6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Char char="u"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Physician Hospital Organization (PHO)</a:t>
                      </a:r>
                    </a:p>
                    <a:p>
                      <a:pPr marL="57150" marR="0" lvl="0" indent="-5715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6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Char char="u"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Management Services Organizations (MSO)</a:t>
                      </a:r>
                    </a:p>
                    <a:p>
                      <a:pPr marL="57150" marR="0" lvl="0" indent="-5715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6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Char char="u"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Independent Practitioner Association (IPA)</a:t>
                      </a:r>
                    </a:p>
                  </a:txBody>
                  <a:tcPr marL="60960" marR="60960" marT="45721" marB="4572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-5715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6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Char char="u"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Supply Chain Management Programs</a:t>
                      </a:r>
                    </a:p>
                    <a:p>
                      <a:pPr marL="57150" marR="0" lvl="0" indent="-5715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6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Char char="u"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DRG – Specific Bundled Payments</a:t>
                      </a:r>
                    </a:p>
                    <a:p>
                      <a:pPr marL="57150" marR="0" lvl="0" indent="-5715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6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Char char="u"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Hospital Provision  of In-kind Services for Cost Savings</a:t>
                      </a:r>
                    </a:p>
                  </a:txBody>
                  <a:tcPr marL="60960" marR="60960" marT="45721" marB="4572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-5715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6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Char char="u"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Equipment Leases</a:t>
                      </a:r>
                    </a:p>
                    <a:p>
                      <a:pPr marL="57150" marR="0" lvl="0" indent="-5715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6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Char char="u"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Time-share Leases</a:t>
                      </a:r>
                    </a:p>
                    <a:p>
                      <a:pPr marL="57150" marR="0" lvl="0" indent="-5715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6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Char char="u"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Block Leases</a:t>
                      </a:r>
                    </a:p>
                    <a:p>
                      <a:pPr marL="57150" marR="0" lvl="0" indent="-5715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6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Char char="u"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60960" marR="60960" marT="45721" marB="4572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-5715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6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Char char="u"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Subordinated Debt Issued to Physicians</a:t>
                      </a:r>
                    </a:p>
                  </a:txBody>
                  <a:tcPr marL="60960" marR="60960" marT="45721" marB="4572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-5715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6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Char char="u"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Centers of Excellence</a:t>
                      </a:r>
                    </a:p>
                    <a:p>
                      <a:pPr marL="57150" marR="0" lvl="0" indent="-5715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6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Char char="u"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Clinical Institutes</a:t>
                      </a:r>
                    </a:p>
                    <a:p>
                      <a:pPr marL="57150" marR="0" lvl="0" indent="-5715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6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Char char="u"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Patient Unit Model</a:t>
                      </a:r>
                    </a:p>
                    <a:p>
                      <a:pPr marL="57150" marR="0" lvl="0" indent="-5715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6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Char char="u"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L="60960" marR="60960" marT="45721" marB="4572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-5715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6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Char char="u"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Ambulatory Surgery Centers</a:t>
                      </a:r>
                    </a:p>
                    <a:p>
                      <a:pPr marL="57150" marR="0" lvl="0" indent="-5715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6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Char char="u"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Diagnostic Imaging Centers</a:t>
                      </a:r>
                    </a:p>
                    <a:p>
                      <a:pPr marL="57150" marR="0" lvl="0" indent="-5715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6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Char char="u"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Hospital-in-a-Hospital</a:t>
                      </a:r>
                    </a:p>
                    <a:p>
                      <a:pPr marL="57150" marR="0" lvl="0" indent="-5715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6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Char char="u"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Procedure Labs</a:t>
                      </a:r>
                    </a:p>
                    <a:p>
                      <a:pPr marL="57150" marR="0" lvl="0" indent="-5715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6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Char char="u"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Medical Office Buildings</a:t>
                      </a:r>
                    </a:p>
                    <a:p>
                      <a:pPr marL="57150" marR="0" lvl="0" indent="-5715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6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Char char="u"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Specialty Hospitals</a:t>
                      </a:r>
                    </a:p>
                    <a:p>
                      <a:pPr marL="57150" marR="0" lvl="0" indent="-5715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6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Char char="u"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Retail Clinics</a:t>
                      </a:r>
                    </a:p>
                    <a:p>
                      <a:pPr marL="57150" marR="0" lvl="0" indent="-5715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6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Char char="u"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Product Line Centers</a:t>
                      </a:r>
                    </a:p>
                  </a:txBody>
                  <a:tcPr marL="60960" marR="60960" marT="45721" marB="4572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-5715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6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Char char="u"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Practice Acquisition</a:t>
                      </a:r>
                    </a:p>
                    <a:p>
                      <a:pPr marL="57150" marR="0" lvl="0" indent="-5715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6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Char char="u"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Salaried Employment</a:t>
                      </a:r>
                    </a:p>
                    <a:p>
                      <a:pPr marL="57150" marR="0" lvl="0" indent="-5715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6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Char char="u"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Foundation Model</a:t>
                      </a:r>
                    </a:p>
                    <a:p>
                      <a:pPr marL="57150" marR="0" lvl="0" indent="-5715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6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Char char="u"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Hospitalists</a:t>
                      </a:r>
                    </a:p>
                    <a:p>
                      <a:pPr marL="57150" marR="0" lvl="0" indent="-5715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6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Char char="u"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Inter-entity Transfers and Funds Flow Model</a:t>
                      </a:r>
                    </a:p>
                  </a:txBody>
                  <a:tcPr marL="60960" marR="60960" marT="45721" marB="4572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0" lvl="0" indent="-5715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6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Monotype Sorts" charset="0"/>
                        <a:buChar char="u"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  <a:ea typeface="ＭＳ Ｐゴシック" charset="0"/>
                          <a:cs typeface="ＭＳ Ｐゴシック" charset="0"/>
                        </a:rPr>
                        <a:t>Syndicate Hospital Ownership and Management to Physicians</a:t>
                      </a:r>
                    </a:p>
                  </a:txBody>
                  <a:tcPr marL="60960" marR="60960" marT="45721" marB="4572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217255" y="503230"/>
            <a:ext cx="403968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"/>
                <a:cs typeface="Arial"/>
              </a:rPr>
              <a:t>Economic Integration</a:t>
            </a:r>
            <a:endParaRPr lang="en-US" sz="3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507835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7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n-US" sz="3200" dirty="0">
                <a:latin typeface="Arial" charset="0"/>
              </a:rPr>
              <a:t>Clinical Integration</a:t>
            </a:r>
          </a:p>
        </p:txBody>
      </p:sp>
      <p:sp>
        <p:nvSpPr>
          <p:cNvPr id="14233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06400" y="1447800"/>
            <a:ext cx="5588000" cy="47244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sz="1800" dirty="0">
                <a:latin typeface="Arial" charset="0"/>
              </a:rPr>
              <a:t>Guidelines, pathways, protocols</a:t>
            </a:r>
          </a:p>
          <a:p>
            <a:pPr>
              <a:lnSpc>
                <a:spcPct val="90000"/>
              </a:lnSpc>
              <a:buFont typeface="Monotype Sorts" charset="0"/>
              <a:buNone/>
            </a:pPr>
            <a:r>
              <a:rPr lang="en-US" sz="1600" dirty="0">
                <a:latin typeface="Arial" charset="0"/>
              </a:rPr>
              <a:t>	a)  development</a:t>
            </a:r>
          </a:p>
          <a:p>
            <a:pPr>
              <a:lnSpc>
                <a:spcPct val="90000"/>
              </a:lnSpc>
              <a:buFont typeface="Monotype Sorts" charset="0"/>
              <a:buNone/>
            </a:pPr>
            <a:r>
              <a:rPr lang="en-US" sz="1600" dirty="0">
                <a:latin typeface="Arial" charset="0"/>
              </a:rPr>
              <a:t>	b)  implementation</a:t>
            </a:r>
          </a:p>
          <a:p>
            <a:pPr>
              <a:lnSpc>
                <a:spcPct val="90000"/>
              </a:lnSpc>
            </a:pPr>
            <a:r>
              <a:rPr lang="en-US" sz="1800" dirty="0">
                <a:latin typeface="Arial" charset="0"/>
              </a:rPr>
              <a:t>Physician &amp; episode profiling</a:t>
            </a:r>
          </a:p>
          <a:p>
            <a:pPr>
              <a:lnSpc>
                <a:spcPct val="90000"/>
              </a:lnSpc>
            </a:pPr>
            <a:r>
              <a:rPr lang="en-US" sz="1800" dirty="0">
                <a:latin typeface="Arial" charset="0"/>
              </a:rPr>
              <a:t>Physician performance feedback</a:t>
            </a:r>
          </a:p>
          <a:p>
            <a:pPr>
              <a:lnSpc>
                <a:spcPct val="90000"/>
              </a:lnSpc>
            </a:pPr>
            <a:r>
              <a:rPr lang="en-US" sz="1800" dirty="0">
                <a:latin typeface="Arial" charset="0"/>
              </a:rPr>
              <a:t>Physician credentialing</a:t>
            </a:r>
          </a:p>
          <a:p>
            <a:pPr>
              <a:lnSpc>
                <a:spcPct val="90000"/>
              </a:lnSpc>
            </a:pPr>
            <a:r>
              <a:rPr lang="en-US" sz="1800" dirty="0">
                <a:latin typeface="Arial" charset="0"/>
              </a:rPr>
              <a:t>Common patient identifier</a:t>
            </a:r>
          </a:p>
          <a:p>
            <a:pPr>
              <a:lnSpc>
                <a:spcPct val="90000"/>
              </a:lnSpc>
            </a:pPr>
            <a:r>
              <a:rPr lang="en-US" sz="1800" dirty="0">
                <a:latin typeface="Arial" charset="0"/>
              </a:rPr>
              <a:t>Disease registry</a:t>
            </a:r>
          </a:p>
          <a:p>
            <a:pPr>
              <a:lnSpc>
                <a:spcPct val="90000"/>
              </a:lnSpc>
            </a:pPr>
            <a:r>
              <a:rPr lang="en-US" sz="1800" dirty="0">
                <a:latin typeface="Arial" charset="0"/>
              </a:rPr>
              <a:t>Case management</a:t>
            </a:r>
          </a:p>
          <a:p>
            <a:pPr>
              <a:lnSpc>
                <a:spcPct val="90000"/>
              </a:lnSpc>
            </a:pPr>
            <a:r>
              <a:rPr lang="en-US" sz="1800" dirty="0">
                <a:latin typeface="Arial" charset="0"/>
              </a:rPr>
              <a:t>Medical management committee</a:t>
            </a:r>
          </a:p>
          <a:p>
            <a:pPr>
              <a:lnSpc>
                <a:spcPct val="90000"/>
              </a:lnSpc>
            </a:pPr>
            <a:r>
              <a:rPr lang="en-US" sz="1800" dirty="0">
                <a:latin typeface="Arial" charset="0"/>
              </a:rPr>
              <a:t>Disease management</a:t>
            </a:r>
          </a:p>
          <a:p>
            <a:pPr>
              <a:lnSpc>
                <a:spcPct val="90000"/>
              </a:lnSpc>
            </a:pPr>
            <a:r>
              <a:rPr lang="en-US" sz="1800" dirty="0">
                <a:latin typeface="Arial" charset="0"/>
              </a:rPr>
              <a:t>Demand management</a:t>
            </a:r>
          </a:p>
          <a:p>
            <a:pPr>
              <a:lnSpc>
                <a:spcPct val="90000"/>
              </a:lnSpc>
            </a:pPr>
            <a:r>
              <a:rPr lang="en-US" sz="1800" dirty="0">
                <a:latin typeface="Arial" charset="0"/>
              </a:rPr>
              <a:t>Clinical information systems</a:t>
            </a:r>
          </a:p>
          <a:p>
            <a:pPr>
              <a:lnSpc>
                <a:spcPct val="90000"/>
              </a:lnSpc>
            </a:pPr>
            <a:r>
              <a:rPr lang="en-US" sz="1800" dirty="0">
                <a:latin typeface="Arial" charset="0"/>
              </a:rPr>
              <a:t>Patient self-management skills and education</a:t>
            </a:r>
          </a:p>
        </p:txBody>
      </p:sp>
      <p:sp>
        <p:nvSpPr>
          <p:cNvPr id="142339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197600" y="1447800"/>
            <a:ext cx="5689600" cy="4419600"/>
          </a:xfrm>
        </p:spPr>
        <p:txBody>
          <a:bodyPr/>
          <a:lstStyle/>
          <a:p>
            <a:r>
              <a:rPr lang="en-US" sz="1800" dirty="0" smtClean="0">
                <a:latin typeface="Arial" charset="0"/>
              </a:rPr>
              <a:t>Clinically integrated networks (CINs)</a:t>
            </a:r>
          </a:p>
          <a:p>
            <a:r>
              <a:rPr lang="en-US" sz="1800" dirty="0" smtClean="0">
                <a:latin typeface="Arial" charset="0"/>
              </a:rPr>
              <a:t>Quality </a:t>
            </a:r>
            <a:r>
              <a:rPr lang="en-US" sz="1800" dirty="0">
                <a:latin typeface="Arial" charset="0"/>
              </a:rPr>
              <a:t>improvement steering councils</a:t>
            </a:r>
          </a:p>
          <a:p>
            <a:r>
              <a:rPr lang="en-US" sz="1800" dirty="0">
                <a:latin typeface="Arial" charset="0"/>
              </a:rPr>
              <a:t>Continuous quality improvement</a:t>
            </a:r>
          </a:p>
          <a:p>
            <a:pPr>
              <a:buFont typeface="Monotype Sorts" charset="0"/>
              <a:buNone/>
            </a:pPr>
            <a:r>
              <a:rPr lang="en-US" sz="1600" dirty="0">
                <a:latin typeface="Arial" charset="0"/>
              </a:rPr>
              <a:t>	a)  inpatient</a:t>
            </a:r>
          </a:p>
          <a:p>
            <a:pPr>
              <a:buFont typeface="Monotype Sorts" charset="0"/>
              <a:buNone/>
            </a:pPr>
            <a:r>
              <a:rPr lang="en-US" sz="1600" dirty="0">
                <a:latin typeface="Arial" charset="0"/>
              </a:rPr>
              <a:t>	b)  outpatient</a:t>
            </a:r>
          </a:p>
          <a:p>
            <a:r>
              <a:rPr lang="en-US" sz="1800" dirty="0">
                <a:latin typeface="Arial" charset="0"/>
              </a:rPr>
              <a:t>Clinical service lines</a:t>
            </a:r>
          </a:p>
          <a:p>
            <a:pPr>
              <a:buFont typeface="Monotype Sorts" charset="0"/>
              <a:buNone/>
            </a:pPr>
            <a:r>
              <a:rPr lang="en-US" sz="1800" dirty="0">
                <a:latin typeface="Arial" charset="0"/>
              </a:rPr>
              <a:t>	</a:t>
            </a:r>
            <a:r>
              <a:rPr lang="en-US" sz="1600" dirty="0">
                <a:latin typeface="Arial" charset="0"/>
              </a:rPr>
              <a:t>a)  inpatient</a:t>
            </a:r>
          </a:p>
          <a:p>
            <a:pPr>
              <a:buFont typeface="Monotype Sorts" charset="0"/>
              <a:buNone/>
            </a:pPr>
            <a:r>
              <a:rPr lang="en-US" sz="1600" dirty="0">
                <a:latin typeface="Arial" charset="0"/>
              </a:rPr>
              <a:t>	b)  outpatient</a:t>
            </a:r>
            <a:endParaRPr lang="en-US" sz="1800" dirty="0">
              <a:latin typeface="Arial" charset="0"/>
            </a:endParaRPr>
          </a:p>
          <a:p>
            <a:pPr>
              <a:buFont typeface="Monotype Sorts" charset="0"/>
              <a:buNone/>
            </a:pPr>
            <a:endParaRPr lang="en-US" sz="1600" b="1" dirty="0">
              <a:latin typeface="Arial" charset="0"/>
            </a:endParaRPr>
          </a:p>
          <a:p>
            <a:pPr>
              <a:buFont typeface="Monotype Sorts" charset="0"/>
              <a:buNone/>
            </a:pPr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7550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2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9E99B7B-EF0A-674C-8103-A3BD3DC53237}" type="slidenum">
              <a:rPr lang="en-US" sz="1400"/>
              <a:pPr/>
              <a:t>8</a:t>
            </a:fld>
            <a:endParaRPr lang="en-US" sz="1400"/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1320800" y="304800"/>
            <a:ext cx="9550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3200" dirty="0" smtClean="0">
                <a:latin typeface="Arial"/>
                <a:cs typeface="Arial"/>
              </a:rPr>
              <a:t>Types of consolidation – Take 2</a:t>
            </a:r>
            <a:endParaRPr lang="en-US" sz="3200" dirty="0">
              <a:latin typeface="Arial"/>
              <a:cs typeface="Arial"/>
            </a:endParaRP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11200" y="1511070"/>
            <a:ext cx="10871200" cy="4419600"/>
          </a:xfrm>
          <a:noFill/>
        </p:spPr>
        <p:txBody>
          <a:bodyPr>
            <a:noAutofit/>
          </a:bodyPr>
          <a:lstStyle/>
          <a:p>
            <a:r>
              <a:rPr lang="en-US" sz="2400" dirty="0" smtClean="0">
                <a:latin typeface="Arial" charset="0"/>
              </a:rPr>
              <a:t>Three types of relationship often identified</a:t>
            </a:r>
          </a:p>
          <a:p>
            <a:pPr marL="0" indent="0">
              <a:buNone/>
            </a:pPr>
            <a:r>
              <a:rPr lang="en-US" sz="2400" dirty="0">
                <a:latin typeface="Arial" charset="0"/>
              </a:rPr>
              <a:t>	</a:t>
            </a:r>
            <a:endParaRPr lang="en-US" sz="2400" dirty="0" smtClean="0">
              <a:latin typeface="Arial" charset="0"/>
            </a:endParaRPr>
          </a:p>
          <a:p>
            <a:pPr marL="0" indent="0">
              <a:buNone/>
            </a:pPr>
            <a:r>
              <a:rPr lang="en-US" sz="2400" dirty="0">
                <a:latin typeface="Arial" charset="0"/>
              </a:rPr>
              <a:t>	</a:t>
            </a:r>
            <a:r>
              <a:rPr lang="en-US" sz="2400" dirty="0" smtClean="0">
                <a:latin typeface="Arial" charset="0"/>
              </a:rPr>
              <a:t>market		~ </a:t>
            </a:r>
            <a:r>
              <a:rPr lang="en-US" sz="2400" i="1" dirty="0" smtClean="0">
                <a:latin typeface="Arial" charset="0"/>
              </a:rPr>
              <a:t>buy			</a:t>
            </a:r>
            <a:r>
              <a:rPr lang="en-US" sz="2400" dirty="0" smtClean="0">
                <a:latin typeface="Arial" charset="0"/>
              </a:rPr>
              <a:t>hospital medical staff</a:t>
            </a:r>
          </a:p>
          <a:p>
            <a:pPr marL="0" indent="0">
              <a:buNone/>
            </a:pPr>
            <a:r>
              <a:rPr lang="en-US" sz="2400" dirty="0">
                <a:latin typeface="Arial" charset="0"/>
              </a:rPr>
              <a:t>	</a:t>
            </a:r>
            <a:endParaRPr lang="en-US" sz="2400" dirty="0" smtClean="0">
              <a:latin typeface="Arial" charset="0"/>
            </a:endParaRPr>
          </a:p>
          <a:p>
            <a:pPr marL="0" indent="0">
              <a:buNone/>
            </a:pPr>
            <a:r>
              <a:rPr lang="en-US" sz="2400" dirty="0">
                <a:latin typeface="Arial" charset="0"/>
              </a:rPr>
              <a:t>	</a:t>
            </a:r>
            <a:r>
              <a:rPr lang="en-US" sz="2400" dirty="0" smtClean="0">
                <a:latin typeface="Arial" charset="0"/>
              </a:rPr>
              <a:t>alliance		~ </a:t>
            </a:r>
            <a:r>
              <a:rPr lang="en-US" sz="2400" i="1" dirty="0" smtClean="0">
                <a:latin typeface="Arial" charset="0"/>
              </a:rPr>
              <a:t>ally			</a:t>
            </a:r>
            <a:r>
              <a:rPr lang="en-US" sz="2400" dirty="0" smtClean="0">
                <a:latin typeface="Arial" charset="0"/>
              </a:rPr>
              <a:t>PHOs, MSOs, IPAs</a:t>
            </a:r>
            <a:endParaRPr lang="en-US" sz="2400" i="1" dirty="0" smtClean="0">
              <a:latin typeface="Arial" charset="0"/>
            </a:endParaRPr>
          </a:p>
          <a:p>
            <a:pPr marL="0" indent="0">
              <a:buNone/>
            </a:pPr>
            <a:r>
              <a:rPr lang="en-US" sz="2400" dirty="0">
                <a:latin typeface="Arial" charset="0"/>
              </a:rPr>
              <a:t>	</a:t>
            </a:r>
            <a:endParaRPr lang="en-US" sz="2400" dirty="0" smtClean="0">
              <a:latin typeface="Arial" charset="0"/>
            </a:endParaRPr>
          </a:p>
          <a:p>
            <a:pPr marL="0" indent="0">
              <a:buNone/>
            </a:pPr>
            <a:r>
              <a:rPr lang="en-US" sz="2400" dirty="0">
                <a:latin typeface="Arial" charset="0"/>
              </a:rPr>
              <a:t>	</a:t>
            </a:r>
            <a:r>
              <a:rPr lang="en-US" sz="2400" dirty="0" smtClean="0">
                <a:latin typeface="Arial" charset="0"/>
              </a:rPr>
              <a:t>hierarchy		~ </a:t>
            </a:r>
            <a:r>
              <a:rPr lang="en-US" sz="2400" i="1" dirty="0" smtClean="0">
                <a:latin typeface="Arial" charset="0"/>
              </a:rPr>
              <a:t>make</a:t>
            </a:r>
            <a:r>
              <a:rPr lang="en-US" sz="2400" dirty="0" smtClean="0">
                <a:latin typeface="Arial" charset="0"/>
              </a:rPr>
              <a:t>		hospital employment</a:t>
            </a:r>
            <a:endParaRPr lang="en-US" sz="2400" i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6646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2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9E99B7B-EF0A-674C-8103-A3BD3DC53237}" type="slidenum">
              <a:rPr lang="en-US" sz="1400"/>
              <a:pPr/>
              <a:t>9</a:t>
            </a:fld>
            <a:endParaRPr lang="en-US" sz="1400"/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1356742" y="292817"/>
            <a:ext cx="9550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3200" dirty="0" smtClean="0">
                <a:latin typeface="Arial"/>
                <a:cs typeface="Arial"/>
              </a:rPr>
              <a:t>Extent of consolidation</a:t>
            </a:r>
            <a:endParaRPr lang="en-US" sz="3200" dirty="0">
              <a:latin typeface="Arial"/>
              <a:cs typeface="Arial"/>
            </a:endParaRP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35161" y="1271436"/>
            <a:ext cx="10871200" cy="4419600"/>
          </a:xfrm>
          <a:noFill/>
        </p:spPr>
        <p:txBody>
          <a:bodyPr>
            <a:noAutofit/>
          </a:bodyPr>
          <a:lstStyle/>
          <a:p>
            <a:r>
              <a:rPr lang="en-US" sz="2400" dirty="0" smtClean="0">
                <a:latin typeface="Arial" charset="0"/>
              </a:rPr>
              <a:t>Alliance models (PHO, MSO, IPA)</a:t>
            </a:r>
          </a:p>
          <a:p>
            <a:pPr marL="0" indent="0">
              <a:buNone/>
            </a:pPr>
            <a:r>
              <a:rPr lang="en-US" sz="2400" dirty="0">
                <a:latin typeface="Arial" charset="0"/>
              </a:rPr>
              <a:t>	</a:t>
            </a:r>
            <a:r>
              <a:rPr lang="en-US" sz="2400" dirty="0" smtClean="0">
                <a:latin typeface="Arial" charset="0"/>
              </a:rPr>
              <a:t>dismal failures in 1990s</a:t>
            </a:r>
          </a:p>
          <a:p>
            <a:pPr marL="0" indent="0">
              <a:buNone/>
            </a:pPr>
            <a:r>
              <a:rPr lang="en-US" sz="2400" dirty="0">
                <a:latin typeface="Arial" charset="0"/>
              </a:rPr>
              <a:t>	</a:t>
            </a:r>
            <a:r>
              <a:rPr lang="en-US" sz="2400" dirty="0" smtClean="0">
                <a:latin typeface="Arial" charset="0"/>
              </a:rPr>
              <a:t>	</a:t>
            </a:r>
            <a:r>
              <a:rPr lang="en-US" sz="2000" dirty="0" smtClean="0">
                <a:latin typeface="Arial" charset="0"/>
              </a:rPr>
              <a:t>garnered few capitated lives from insurers</a:t>
            </a:r>
          </a:p>
          <a:p>
            <a:pPr marL="0" indent="0">
              <a:buNone/>
            </a:pPr>
            <a:r>
              <a:rPr lang="en-US" sz="2000" dirty="0">
                <a:latin typeface="Arial" charset="0"/>
              </a:rPr>
              <a:t>	</a:t>
            </a:r>
            <a:r>
              <a:rPr lang="en-US" sz="2000" dirty="0" smtClean="0">
                <a:latin typeface="Arial" charset="0"/>
              </a:rPr>
              <a:t>	no impact on cost or quality</a:t>
            </a:r>
          </a:p>
          <a:p>
            <a:pPr marL="0" indent="0">
              <a:buNone/>
            </a:pPr>
            <a:r>
              <a:rPr lang="en-US" sz="2000" dirty="0">
                <a:latin typeface="Arial" charset="0"/>
              </a:rPr>
              <a:t>	</a:t>
            </a:r>
            <a:r>
              <a:rPr lang="en-US" sz="2000" dirty="0" smtClean="0">
                <a:latin typeface="Arial" charset="0"/>
              </a:rPr>
              <a:t>	no impact on physician alignment</a:t>
            </a:r>
          </a:p>
          <a:p>
            <a:pPr marL="0" indent="0">
              <a:buNone/>
            </a:pPr>
            <a:r>
              <a:rPr lang="en-US" sz="2000" dirty="0">
                <a:latin typeface="Arial" charset="0"/>
              </a:rPr>
              <a:t>	</a:t>
            </a:r>
            <a:r>
              <a:rPr lang="en-US" sz="2000" dirty="0" smtClean="0">
                <a:latin typeface="Arial" charset="0"/>
              </a:rPr>
              <a:t>	no infrastructure to manage risk</a:t>
            </a:r>
          </a:p>
          <a:p>
            <a:pPr marL="0" indent="0">
              <a:buNone/>
            </a:pPr>
            <a:r>
              <a:rPr lang="en-US" sz="2400" dirty="0">
                <a:latin typeface="Arial" charset="0"/>
              </a:rPr>
              <a:t>	</a:t>
            </a:r>
            <a:r>
              <a:rPr lang="en-US" sz="2400" dirty="0" smtClean="0">
                <a:latin typeface="Arial" charset="0"/>
              </a:rPr>
              <a:t>on the wane ever since</a:t>
            </a:r>
          </a:p>
          <a:p>
            <a:pPr marL="0" indent="0">
              <a:buNone/>
            </a:pPr>
            <a:r>
              <a:rPr lang="en-US" sz="2400" dirty="0">
                <a:latin typeface="Arial" charset="0"/>
              </a:rPr>
              <a:t>	</a:t>
            </a:r>
            <a:r>
              <a:rPr lang="en-US" sz="2400" dirty="0" smtClean="0">
                <a:latin typeface="Arial" charset="0"/>
              </a:rPr>
              <a:t>may make a comeback with PPACA</a:t>
            </a:r>
          </a:p>
          <a:p>
            <a:pPr marL="0" indent="0">
              <a:buNone/>
            </a:pPr>
            <a:r>
              <a:rPr lang="en-US" sz="2400" dirty="0">
                <a:latin typeface="Arial" charset="0"/>
              </a:rPr>
              <a:t>	</a:t>
            </a:r>
            <a:r>
              <a:rPr lang="en-US" sz="2400" dirty="0" smtClean="0">
                <a:latin typeface="Arial" charset="0"/>
              </a:rPr>
              <a:t>can serve as the chassis for an ACO</a:t>
            </a:r>
          </a:p>
          <a:p>
            <a:pPr marL="0" indent="0">
              <a:buNone/>
            </a:pPr>
            <a:endParaRPr lang="en-US" sz="24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52824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</TotalTime>
  <Words>720</Words>
  <Application>Microsoft Macintosh PowerPoint</Application>
  <PresentationFormat>Custom</PresentationFormat>
  <Paragraphs>254</Paragraphs>
  <Slides>16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Physician-Hospital Consolidation</vt:lpstr>
      <vt:lpstr>Vertical Integration Physician and Hospital Linkages</vt:lpstr>
      <vt:lpstr>PowerPoint Presentation</vt:lpstr>
      <vt:lpstr>PowerPoint Presentation</vt:lpstr>
      <vt:lpstr>Non-Economic Integration</vt:lpstr>
      <vt:lpstr>PowerPoint Presentation</vt:lpstr>
      <vt:lpstr>Clinical Integration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Evidence Base on Physician-Hospital  Economic Integration</vt:lpstr>
      <vt:lpstr>Literature on Hospital-Physician Integration : Little Evidence for Efficiencies &amp; Benefits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Stuckey, Edita</dc:creator>
  <cp:lastModifiedBy>LAWTON R BURNS</cp:lastModifiedBy>
  <cp:revision>67</cp:revision>
  <cp:lastPrinted>2015-02-21T21:54:18Z</cp:lastPrinted>
  <dcterms:created xsi:type="dcterms:W3CDTF">2014-02-17T20:04:28Z</dcterms:created>
  <dcterms:modified xsi:type="dcterms:W3CDTF">2015-02-23T14:36:02Z</dcterms:modified>
</cp:coreProperties>
</file>