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298" r:id="rId5"/>
    <p:sldId id="574" r:id="rId6"/>
    <p:sldId id="641" r:id="rId7"/>
    <p:sldId id="644" r:id="rId8"/>
    <p:sldId id="618" r:id="rId9"/>
    <p:sldId id="604" r:id="rId10"/>
    <p:sldId id="646" r:id="rId11"/>
    <p:sldId id="594" r:id="rId12"/>
    <p:sldId id="640" r:id="rId13"/>
    <p:sldId id="647" r:id="rId14"/>
    <p:sldId id="596" r:id="rId15"/>
    <p:sldId id="34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udi Bazzaz" initials="SB" lastIdx="6" clrIdx="0"/>
  <p:cmAuthor id="1" name="sdelbanco" initials="S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E8F"/>
    <a:srgbClr val="F37321"/>
    <a:srgbClr val="85A6DD"/>
    <a:srgbClr val="FABD98"/>
    <a:srgbClr val="F8A674"/>
    <a:srgbClr val="EE2E24"/>
    <a:srgbClr val="005DAB"/>
    <a:srgbClr val="DBD8BD"/>
    <a:srgbClr val="B1B3B3"/>
    <a:srgbClr val="464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984" autoAdjust="0"/>
    <p:restoredTop sz="86614" autoAdjust="0"/>
  </p:normalViewPr>
  <p:slideViewPr>
    <p:cSldViewPr>
      <p:cViewPr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>
      <p:cViewPr>
        <p:scale>
          <a:sx n="65" d="100"/>
          <a:sy n="65" d="100"/>
        </p:scale>
        <p:origin x="-2872" y="-2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ECE8453-197B-40B9-AB72-9C8A7533E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EDF420-CB38-4338-93DF-B620FA1C5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2536" name="Picture 8" descr="CPR-LOGO-F3-Tag_onlyTy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589963"/>
            <a:ext cx="457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00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6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we think we have right fundamental group and niche we are filling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have to keep up with market, why the bull's eye might change and 2-3 examples of how it might change (consolidation driving prices up, etc.)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what should we do about it?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Go to three pillars and then table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consolidation leading to price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want to do what we are doing but change to preponderance definition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what percent needed to get the delivery system to change?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many value-oriented payments are cost-plus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is 20% enough to incent delivery system to change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other groups (strange bedfellows) proposing 75% for Medicare (SIM - 85%)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n-lt"/>
              </a:rPr>
              <a:t>tie to proven models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DF420-CB38-4338-93DF-B620FA1C51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0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gradFill rotWithShape="0">
            <a:gsLst>
              <a:gs pos="37000">
                <a:srgbClr val="F37321">
                  <a:lumMod val="99000"/>
                  <a:lumOff val="1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_tradnl" sz="24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9563"/>
            <a:ext cx="2438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685800"/>
          </a:xfr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7772400" cy="457200"/>
          </a:xfrm>
        </p:spPr>
        <p:txBody>
          <a:bodyPr/>
          <a:lstStyle>
            <a:lvl1pPr marL="0" indent="0">
              <a:defRPr sz="2600"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48200"/>
            <a:ext cx="7772400" cy="457200"/>
          </a:xfrm>
        </p:spPr>
        <p:txBody>
          <a:bodyPr/>
          <a:lstStyle>
            <a:lvl1pPr>
              <a:defRPr sz="2000">
                <a:solidFill>
                  <a:srgbClr val="3B6E8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May 16,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0"/>
            <a:ext cx="6934200" cy="1143000"/>
          </a:xfrm>
          <a:prstGeom prst="rect">
            <a:avLst/>
          </a:prstGeom>
          <a:solidFill>
            <a:srgbClr val="F373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37000">
                <a:srgbClr val="F37321">
                  <a:lumMod val="99000"/>
                  <a:lumOff val="1000"/>
                </a:srgbClr>
              </a:gs>
              <a:gs pos="100000">
                <a:schemeClr val="bg1"/>
              </a:gs>
              <a:gs pos="100000">
                <a:srgbClr val="004083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2700">
            <a:solidFill>
              <a:srgbClr val="12417D"/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858000" y="6553200"/>
            <a:ext cx="0" cy="228600"/>
          </a:xfrm>
          <a:prstGeom prst="line">
            <a:avLst/>
          </a:prstGeom>
          <a:noFill/>
          <a:ln w="3175">
            <a:solidFill>
              <a:schemeClr val="bg1">
                <a:alpha val="50195"/>
              </a:schemeClr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575"/>
            <a:ext cx="1828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16, 2012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www.catalyzepaymentreform.org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D2FD-A358-40BC-AFAD-2F99B6DE0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24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March 27, 2012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609600" y="6553200"/>
            <a:ext cx="67818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www.catalyzepaymentreform.org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772400" y="6553200"/>
            <a:ext cx="762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96D5161-7EC4-4224-B240-A9E38A3BC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3B6E8F"/>
          </a:solidFill>
          <a:latin typeface="Arial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200">
          <a:solidFill>
            <a:srgbClr val="3B6E8F"/>
          </a:solidFill>
          <a:latin typeface="Arial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464847"/>
          </a:solidFill>
          <a:latin typeface="Arial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464847"/>
          </a:solidFill>
          <a:latin typeface="Arial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464847"/>
          </a:solidFill>
          <a:latin typeface="Arial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46484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46484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46484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46484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delbanco@catalyzepaymentreform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Grp="1" noChangeArrowheads="1"/>
          </p:cNvSpPr>
          <p:nvPr/>
        </p:nvSpPr>
        <p:spPr bwMode="auto">
          <a:xfrm>
            <a:off x="533400" y="441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124200"/>
            <a:ext cx="7772400" cy="685800"/>
          </a:xfrm>
        </p:spPr>
        <p:txBody>
          <a:bodyPr/>
          <a:lstStyle/>
          <a:p>
            <a:pPr algn="ctr"/>
            <a:r>
              <a:rPr lang="en-US" sz="3200" b="0" dirty="0" smtClean="0">
                <a:latin typeface="Calibri" panose="020F0502020204030204" pitchFamily="34" charset="0"/>
              </a:rPr>
              <a:t>Alternatives to Traditional Fee-for-Service Models</a:t>
            </a:r>
            <a:endParaRPr lang="es-ES_tradnl" sz="3200" b="0" dirty="0" smtClean="0">
              <a:latin typeface="Calibri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68300" y="1549400"/>
            <a:ext cx="30861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4958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February 25, 2015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Suzanne Delbanco, Ph.D.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Executive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/>
              <a:t>Goals Set </a:t>
            </a:r>
            <a:r>
              <a:rPr lang="en-US" altLang="en-US" sz="3200" b="0" dirty="0"/>
              <a:t>by HHS in 2015 </a:t>
            </a:r>
            <a:endParaRPr lang="en-US" altLang="en-US" sz="3200" b="0" dirty="0" smtClean="0"/>
          </a:p>
        </p:txBody>
      </p:sp>
      <p:sp>
        <p:nvSpPr>
          <p:cNvPr id="173059" name="Footer Placeholder 3"/>
          <p:cNvSpPr txBox="1">
            <a:spLocks/>
          </p:cNvSpPr>
          <p:nvPr/>
        </p:nvSpPr>
        <p:spPr bwMode="auto">
          <a:xfrm>
            <a:off x="609600" y="65532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spcBef>
                <a:spcPct val="20000"/>
              </a:spcBef>
              <a:defRPr sz="2600" b="1">
                <a:solidFill>
                  <a:srgbClr val="3B6E8F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200">
                <a:solidFill>
                  <a:srgbClr val="3B6E8F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www.catalyzepaymentreform.org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79" y="1314450"/>
            <a:ext cx="617842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184612"/>
            <a:ext cx="853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latin typeface="Calibri" panose="020F0502020204030204" pitchFamily="34" charset="0"/>
              </a:rPr>
              <a:t>Source: http</a:t>
            </a:r>
            <a:r>
              <a:rPr lang="en-US" sz="1300" i="1" dirty="0">
                <a:latin typeface="Calibri" panose="020F0502020204030204" pitchFamily="34" charset="0"/>
              </a:rPr>
              <a:t>://www.cms.gov/Newsroom/MediaReleaseDatabase/Fact-sheets/2015-Fact-sheets-items/2015-01-26-3.html</a:t>
            </a:r>
          </a:p>
        </p:txBody>
      </p:sp>
    </p:spTree>
    <p:extLst>
      <p:ext uri="{BB962C8B-B14F-4D97-AF65-F5344CB8AC3E}">
        <p14:creationId xmlns:p14="http://schemas.microsoft.com/office/powerpoint/2010/main" val="54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 txBox="1">
            <a:spLocks noGrp="1"/>
          </p:cNvSpPr>
          <p:nvPr/>
        </p:nvSpPr>
        <p:spPr bwMode="auto">
          <a:xfrm>
            <a:off x="609600" y="65532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www.catalyzepaymentreform.org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81000"/>
            <a:ext cx="6248400" cy="381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Calibri" pitchFamily="34" charset="0"/>
              </a:rPr>
              <a:t>How to Define 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8200" y="4237672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We need to build an evidence base of what works in what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We need to get to a preponderance of payment flowing through methods proven to produce “</a:t>
            </a:r>
            <a:r>
              <a:rPr lang="en-US" sz="1800" i="1" dirty="0" smtClean="0">
                <a:solidFill>
                  <a:srgbClr val="3B6E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value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”…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www.catalyzepaymentreform.org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1295400"/>
            <a:ext cx="7772400" cy="609600"/>
          </a:xfrm>
          <a:prstGeom prst="roundRect">
            <a:avLst/>
          </a:prstGeom>
          <a:noFill/>
          <a:ln w="9525" cap="flat" cmpd="sng" algn="ctr">
            <a:solidFill>
              <a:srgbClr val="F373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37321"/>
                </a:solidFill>
                <a:effectLst/>
                <a:latin typeface="Arial" charset="0"/>
                <a:ea typeface="ＭＳ Ｐゴシック" pitchFamily="34" charset="-128"/>
              </a:rPr>
              <a:t>A</a:t>
            </a:r>
            <a:r>
              <a:rPr lang="en-US" sz="2400" i="1" dirty="0" smtClean="0">
                <a:solidFill>
                  <a:srgbClr val="F37321"/>
                </a:solidFill>
                <a:ea typeface="ＭＳ Ｐゴシック" pitchFamily="34" charset="-128"/>
              </a:rPr>
              <a:t>re we going to hit our target but miss the bull’s-eye?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3732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052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37321"/>
                </a:solidFill>
                <a:latin typeface="Calibri" pitchFamily="34" charset="0"/>
              </a:rPr>
              <a:t>CURRENT</a:t>
            </a:r>
            <a:endParaRPr lang="en-US" sz="2400" b="1" i="1" dirty="0">
              <a:solidFill>
                <a:srgbClr val="F3732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37321"/>
                </a:solidFill>
                <a:latin typeface="Calibri" pitchFamily="34" charset="0"/>
              </a:rPr>
              <a:t>FUTURE</a:t>
            </a:r>
            <a:endParaRPr lang="en-US" sz="2400" b="1" i="1" dirty="0">
              <a:solidFill>
                <a:srgbClr val="F37321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14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28600" y="4267200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2174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We are measuring use of “value-oriented payment” methods.</a:t>
            </a:r>
          </a:p>
          <a:p>
            <a:pPr marL="395288" indent="-2174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What happens if we get to 60%, 70%, or 80% by 2020 but value hasn’t improved?</a:t>
            </a:r>
          </a:p>
          <a:p>
            <a:pPr marL="395288" indent="-217488">
              <a:buFont typeface="Arial" pitchFamily="34" charset="0"/>
              <a:buChar char="•"/>
            </a:pPr>
            <a:endParaRPr lang="en-US" sz="1800" dirty="0" smtClean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064000" cy="1524000"/>
          </a:xfrm>
          <a:prstGeom prst="rect">
            <a:avLst/>
          </a:prstGeom>
        </p:spPr>
      </p:pic>
      <p:sp>
        <p:nvSpPr>
          <p:cNvPr id="19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981200"/>
            <a:ext cx="7696200" cy="381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Suzanne Delbanco, Ph.D., Executive Director</a:t>
            </a:r>
            <a:b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  <a:hlinkClick r:id="rId3"/>
              </a:rPr>
              <a:t>sdelbanco@catalyzepaymentreform.org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510-435-2364</a:t>
            </a: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</a:br>
            <a:endParaRPr lang="en-US" sz="2000" dirty="0" smtClean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www.catalyzepaymentreform.org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248400" cy="381000"/>
          </a:xfrm>
        </p:spPr>
        <p:txBody>
          <a:bodyPr/>
          <a:lstStyle/>
          <a:p>
            <a:r>
              <a:rPr lang="en-US" sz="3200" b="0" dirty="0" smtClean="0"/>
              <a:t>Contact </a:t>
            </a:r>
            <a:endParaRPr lang="en-US" sz="3200" b="0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Who We Are and What We Do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175658"/>
            <a:ext cx="37338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3B6E8F"/>
                </a:solidFill>
                <a:latin typeface="Calibri" pitchFamily="34" charset="0"/>
              </a:rPr>
              <a:t>Shared Agenda</a:t>
            </a:r>
          </a:p>
          <a:p>
            <a:endParaRPr lang="en-US" sz="10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r>
              <a:rPr lang="en-US" sz="1800" b="1" dirty="0" smtClean="0">
                <a:solidFill>
                  <a:srgbClr val="3B6E8F"/>
                </a:solidFill>
                <a:latin typeface="Calibri" pitchFamily="34" charset="0"/>
              </a:rPr>
              <a:t>Payments designed to cut waste or reflect performance</a:t>
            </a:r>
          </a:p>
          <a:p>
            <a:endParaRPr lang="en-US" sz="900" dirty="0" smtClean="0">
              <a:solidFill>
                <a:srgbClr val="3B6E8F"/>
              </a:solidFill>
              <a:latin typeface="Calibri" pitchFamily="34" charset="0"/>
            </a:endParaRPr>
          </a:p>
          <a:p>
            <a:r>
              <a:rPr lang="en-US" sz="1800" b="1" dirty="0" smtClean="0">
                <a:solidFill>
                  <a:srgbClr val="3B6E8F"/>
                </a:solidFill>
                <a:latin typeface="Calibri" pitchFamily="34" charset="0"/>
              </a:rPr>
              <a:t>Leverage purchasers and create alignment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Health plan sourcing, contracting, management and user groups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Alignment with public sector</a:t>
            </a:r>
          </a:p>
          <a:p>
            <a:endParaRPr lang="en-US" sz="900" dirty="0" smtClean="0">
              <a:solidFill>
                <a:srgbClr val="3B6E8F"/>
              </a:solidFill>
              <a:latin typeface="Calibri" pitchFamily="34" charset="0"/>
            </a:endParaRPr>
          </a:p>
          <a:p>
            <a:r>
              <a:rPr lang="en-US" sz="1800" b="1" dirty="0" smtClean="0">
                <a:solidFill>
                  <a:srgbClr val="3B6E8F"/>
                </a:solidFill>
                <a:latin typeface="Calibri" pitchFamily="34" charset="0"/>
              </a:rPr>
              <a:t>Implement Innovations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 Price transparency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Reference and value pricing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Maternity  payment reform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Pilots on high-impact areas</a:t>
            </a:r>
          </a:p>
          <a:p>
            <a:pPr marL="573088" lvl="1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Enhance provider competition</a:t>
            </a:r>
            <a:endParaRPr lang="en-US" sz="1800" dirty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6781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410200" y="1175658"/>
            <a:ext cx="0" cy="53013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B6E8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5410200" cy="3743374"/>
          </a:xfrm>
          <a:prstGeom prst="rect">
            <a:avLst/>
          </a:prstGeom>
          <a:noFill/>
          <a:ln w="9525">
            <a:solidFill>
              <a:srgbClr val="3B6E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5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248400" cy="381000"/>
          </a:xfrm>
        </p:spPr>
        <p:txBody>
          <a:bodyPr/>
          <a:lstStyle/>
          <a:p>
            <a:r>
              <a:rPr lang="en-US" sz="3200" b="0" dirty="0" smtClean="0"/>
              <a:t>The Challenges to High Value: Variation in Quality and Safety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09182" y="1150977"/>
            <a:ext cx="4599296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endParaRPr lang="en-US" sz="8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3B6E8F"/>
                </a:solidFill>
                <a:latin typeface="Calibri" pitchFamily="34" charset="0"/>
              </a:rPr>
              <a:t>Huge quality variation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3B6E8F"/>
                </a:solidFill>
                <a:latin typeface="Calibri" pitchFamily="34" charset="0"/>
              </a:rPr>
              <a:t>To Err is Human, 1999: 44,000-98,000 deaths per year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3B6E8F"/>
                </a:solidFill>
                <a:latin typeface="Calibri" pitchFamily="34" charset="0"/>
              </a:rPr>
              <a:t>McGlynn</a:t>
            </a:r>
            <a:r>
              <a:rPr lang="en-US" sz="2200" dirty="0" smtClean="0">
                <a:solidFill>
                  <a:srgbClr val="3B6E8F"/>
                </a:solidFill>
                <a:latin typeface="Calibri" pitchFamily="34" charset="0"/>
              </a:rPr>
              <a:t> et al, 2003: Patients only get recommended care 55% of the time</a:t>
            </a:r>
            <a:endParaRPr lang="en-US" sz="2200" dirty="0">
              <a:solidFill>
                <a:srgbClr val="3B6E8F"/>
              </a:solidFill>
              <a:latin typeface="Calibri" pitchFamily="34" charset="0"/>
            </a:endParaRPr>
          </a:p>
          <a:p>
            <a:endParaRPr lang="en-US" sz="800" dirty="0" smtClean="0">
              <a:solidFill>
                <a:srgbClr val="3B6E8F"/>
              </a:solidFill>
              <a:latin typeface="Calibri" pitchFamily="34" charset="0"/>
            </a:endParaRPr>
          </a:p>
          <a:p>
            <a:endParaRPr lang="en-US" sz="24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endParaRPr lang="en-US" sz="2400" b="1" dirty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6781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88794"/>
            <a:ext cx="4229099" cy="1783406"/>
          </a:xfrm>
          <a:prstGeom prst="rect">
            <a:avLst/>
          </a:prstGeom>
          <a:noFill/>
          <a:ln w="9525">
            <a:solidFill>
              <a:srgbClr val="3B6E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0" y="4065473"/>
            <a:ext cx="1665027" cy="21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250396"/>
            <a:ext cx="3848100" cy="18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067300" y="2105083"/>
            <a:ext cx="3848100" cy="4254774"/>
          </a:xfrm>
          <a:prstGeom prst="rect">
            <a:avLst/>
          </a:prstGeom>
          <a:noFill/>
          <a:ln w="9525" cap="flat" cmpd="sng" algn="ctr">
            <a:solidFill>
              <a:srgbClr val="2D567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The Challenges to High Value: Variation in </a:t>
            </a:r>
            <a:r>
              <a:rPr lang="en-US" sz="3200" b="0" dirty="0" smtClean="0"/>
              <a:t>Prices and Payments</a:t>
            </a:r>
            <a:endParaRPr lang="en-US" sz="3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D2FD-A358-40BC-AFAD-2F99B6DE04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6781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7162800" cy="4541746"/>
          </a:xfrm>
          <a:prstGeom prst="rect">
            <a:avLst/>
          </a:prstGeom>
          <a:noFill/>
          <a:ln w="9525">
            <a:solidFill>
              <a:srgbClr val="3B6E8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76200" y="6026802"/>
            <a:ext cx="2133600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algn="ctr" defTabSz="34671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rPr>
              <a:t>*Source: Mathematica </a:t>
            </a:r>
            <a:endParaRPr lang="en-US" sz="1300" i="1" dirty="0" smtClean="0">
              <a:solidFill>
                <a:srgbClr val="000000"/>
              </a:solidFill>
              <a:latin typeface="+mn-lt"/>
              <a:ea typeface="+mn-ea"/>
              <a:cs typeface="+mn-cs"/>
              <a:sym typeface="Helvetica Light"/>
            </a:endParaRPr>
          </a:p>
          <a:p>
            <a:pPr algn="ctr" defTabSz="34671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300" i="1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rPr>
              <a:t>Policy </a:t>
            </a:r>
            <a:r>
              <a:rPr lang="en-US" sz="1300" i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rPr>
              <a:t>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182" y="990600"/>
            <a:ext cx="575821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endParaRPr lang="en-US" sz="800" b="1" dirty="0" smtClean="0">
              <a:solidFill>
                <a:srgbClr val="3B6E8F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3B6E8F"/>
                </a:solidFill>
                <a:latin typeface="Calibri" pitchFamily="34" charset="0"/>
              </a:rPr>
              <a:t>Prices in the U.S. can vary as </a:t>
            </a:r>
            <a:r>
              <a:rPr lang="en-US" sz="2400" b="1" dirty="0" smtClean="0">
                <a:solidFill>
                  <a:srgbClr val="3B6E8F"/>
                </a:solidFill>
                <a:latin typeface="Calibri" pitchFamily="34" charset="0"/>
              </a:rPr>
              <a:t>much as 700%</a:t>
            </a:r>
          </a:p>
          <a:p>
            <a:endParaRPr lang="en-US" sz="2400" b="1" dirty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15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81000"/>
            <a:ext cx="6248400" cy="381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latin typeface="Calibri" pitchFamily="34" charset="0"/>
              </a:rPr>
              <a:t>Time to Reform Payment &amp; Delivery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1650" y="1483816"/>
            <a:ext cx="84137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Today’s approach to payment allows for poor value; tweaks and reforms may help to improve quality and reduce costs</a:t>
            </a:r>
          </a:p>
          <a:p>
            <a:pPr eaLnBrk="1" hangingPunct="1">
              <a:buFontTx/>
              <a:buChar char="•"/>
            </a:pPr>
            <a:endParaRPr lang="en-US" sz="800" dirty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Health reform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i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ncluded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everal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“Game Changers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” and a focus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o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n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pecific models –is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t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here ‘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Irrational 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exuberance?’</a:t>
            </a:r>
            <a:endParaRPr lang="en-US" sz="2400" dirty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sz="800" dirty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We 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still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now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v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ery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l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ittle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bout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hat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orks – but we know there is no one-size-fits-all model</a:t>
            </a:r>
            <a:endParaRPr lang="en-US" sz="2400" dirty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sz="800" dirty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Most of the time our payments are fee-for service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nd </a:t>
            </a:r>
            <a:r>
              <a:rPr lang="en-US" sz="2400" dirty="0">
                <a:solidFill>
                  <a:srgbClr val="3B6E8F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e pay regardless of quality or outcomes – and there are aspects of care they we don’t pay for at all though we </a:t>
            </a: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should</a:t>
            </a:r>
          </a:p>
          <a:p>
            <a:pPr eaLnBrk="1" hangingPunct="1">
              <a:buFontTx/>
              <a:buChar char="•"/>
            </a:pPr>
            <a:endParaRPr lang="en-US" sz="800" dirty="0" smtClean="0">
              <a:solidFill>
                <a:srgbClr val="3B6E8F"/>
              </a:solidFill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3B6E8F"/>
                </a:solidFill>
                <a:latin typeface="Calibri" pitchFamily="34" charset="0"/>
              </a:rPr>
              <a:t>Must we start from scratch or can we build on what we have?</a:t>
            </a:r>
            <a:endParaRPr lang="en-US" sz="2400" dirty="0">
              <a:solidFill>
                <a:srgbClr val="3B6E8F"/>
              </a:solidFill>
              <a:latin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2438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858000" cy="381000"/>
          </a:xfrm>
        </p:spPr>
        <p:txBody>
          <a:bodyPr/>
          <a:lstStyle/>
          <a:p>
            <a:r>
              <a:rPr lang="en-US" sz="3200" b="0" dirty="0" smtClean="0"/>
              <a:t>Payment Model Evolution</a:t>
            </a:r>
            <a:endParaRPr lang="en-US" sz="32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1401763"/>
            <a:ext cx="9144000" cy="350519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" y="5440363"/>
            <a:ext cx="8153400" cy="731837"/>
          </a:xfrm>
          <a:custGeom>
            <a:avLst/>
            <a:gdLst>
              <a:gd name="connsiteX0" fmla="*/ 0 w 2386905"/>
              <a:gd name="connsiteY0" fmla="*/ 0 h 1810385"/>
              <a:gd name="connsiteX1" fmla="*/ 2386905 w 2386905"/>
              <a:gd name="connsiteY1" fmla="*/ 0 h 1810385"/>
              <a:gd name="connsiteX2" fmla="*/ 2386905 w 2386905"/>
              <a:gd name="connsiteY2" fmla="*/ 1810385 h 1810385"/>
              <a:gd name="connsiteX3" fmla="*/ 0 w 2386905"/>
              <a:gd name="connsiteY3" fmla="*/ 1810385 h 1810385"/>
              <a:gd name="connsiteX4" fmla="*/ 0 w 2386905"/>
              <a:gd name="connsiteY4" fmla="*/ 0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905" h="1810385">
                <a:moveTo>
                  <a:pt x="0" y="0"/>
                </a:moveTo>
                <a:lnTo>
                  <a:pt x="2386905" y="0"/>
                </a:lnTo>
                <a:lnTo>
                  <a:pt x="2386905" y="1810385"/>
                </a:lnTo>
                <a:lnTo>
                  <a:pt x="0" y="1810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149352"/>
          <a:lstStyle/>
          <a:p>
            <a:pPr algn="ctr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3B6E8F"/>
                </a:solidFill>
                <a:latin typeface="Calibri" pitchFamily="34" charset="0"/>
              </a:rPr>
              <a:t>PERFORMANCE-BASED </a:t>
            </a: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</a:rPr>
              <a:t>PAYMENT OR PAYMENT DESIGNED TO CUT WASTE                                                         </a:t>
            </a: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(financial </a:t>
            </a:r>
            <a:r>
              <a:rPr lang="en-US" sz="2000" dirty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upside </a:t>
            </a: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000" dirty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downside </a:t>
            </a:r>
            <a:r>
              <a:rPr lang="en-US" sz="2000" dirty="0" smtClean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depends on quality</a:t>
            </a:r>
            <a:r>
              <a:rPr lang="en-US" sz="2000" dirty="0">
                <a:solidFill>
                  <a:srgbClr val="3B6E8F"/>
                </a:solidFill>
                <a:latin typeface="Calibri" pitchFamily="34" charset="0"/>
                <a:cs typeface="Calibri" pitchFamily="34" charset="0"/>
              </a:rPr>
              <a:t>, efficiency, cost, etc.)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73063" y="2620963"/>
            <a:ext cx="8542337" cy="1214903"/>
            <a:chOff x="411480" y="2697480"/>
            <a:chExt cx="8321040" cy="1463040"/>
          </a:xfrm>
          <a:gradFill>
            <a:gsLst>
              <a:gs pos="50417">
                <a:srgbClr val="F37321"/>
              </a:gs>
              <a:gs pos="100000">
                <a:schemeClr val="bg1"/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3B6E8F"/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411480" y="2697480"/>
              <a:ext cx="8321040" cy="146304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762000" y="2828339"/>
              <a:ext cx="7848600" cy="1201323"/>
              <a:chOff x="762000" y="2828339"/>
              <a:chExt cx="7848600" cy="1201323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762290" y="2827598"/>
                <a:ext cx="1096879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Charges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927572" y="2827598"/>
                <a:ext cx="1096879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Episode Case Rate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330864" y="2827598"/>
                <a:ext cx="1279427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Full Capitation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803611" y="2827598"/>
                <a:ext cx="1188947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Fee Schedule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978320" y="2827598"/>
                <a:ext cx="1004811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DRG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105407" y="2827598"/>
                <a:ext cx="1281015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Partial Capitation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027480" y="2827598"/>
                <a:ext cx="1006398" cy="12028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Per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Diem</a:t>
                </a:r>
              </a:p>
            </p:txBody>
          </p:sp>
        </p:grpSp>
      </p:grpSp>
      <p:cxnSp>
        <p:nvCxnSpPr>
          <p:cNvPr id="18" name="Straight Connector 17"/>
          <p:cNvCxnSpPr/>
          <p:nvPr/>
        </p:nvCxnSpPr>
        <p:spPr>
          <a:xfrm flipH="1">
            <a:off x="3006725" y="2151063"/>
            <a:ext cx="9526" cy="19939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61075" y="2151063"/>
            <a:ext cx="0" cy="19939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400300" y="1477963"/>
            <a:ext cx="4267200" cy="731837"/>
          </a:xfrm>
          <a:custGeom>
            <a:avLst/>
            <a:gdLst>
              <a:gd name="connsiteX0" fmla="*/ 0 w 2386905"/>
              <a:gd name="connsiteY0" fmla="*/ 0 h 1810385"/>
              <a:gd name="connsiteX1" fmla="*/ 2386905 w 2386905"/>
              <a:gd name="connsiteY1" fmla="*/ 0 h 1810385"/>
              <a:gd name="connsiteX2" fmla="*/ 2386905 w 2386905"/>
              <a:gd name="connsiteY2" fmla="*/ 1810385 h 1810385"/>
              <a:gd name="connsiteX3" fmla="*/ 0 w 2386905"/>
              <a:gd name="connsiteY3" fmla="*/ 1810385 h 1810385"/>
              <a:gd name="connsiteX4" fmla="*/ 0 w 2386905"/>
              <a:gd name="connsiteY4" fmla="*/ 0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905" h="1810385">
                <a:moveTo>
                  <a:pt x="0" y="0"/>
                </a:moveTo>
                <a:lnTo>
                  <a:pt x="2386905" y="0"/>
                </a:lnTo>
                <a:lnTo>
                  <a:pt x="2386905" y="1810385"/>
                </a:lnTo>
                <a:lnTo>
                  <a:pt x="0" y="1810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149352"/>
          <a:lstStyle/>
          <a:p>
            <a:pPr algn="ctr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solidFill>
                  <a:srgbClr val="3B6E8F"/>
                </a:solidFill>
                <a:latin typeface="Calibri" pitchFamily="34" charset="0"/>
              </a:rPr>
              <a:t>BASE PAYMENT MODELS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66750" y="1871663"/>
            <a:ext cx="7626350" cy="800100"/>
            <a:chOff x="444396" y="1618859"/>
            <a:chExt cx="7625359" cy="800882"/>
          </a:xfrm>
        </p:grpSpPr>
        <p:sp>
          <p:nvSpPr>
            <p:cNvPr id="22" name="Freeform 21"/>
            <p:cNvSpPr/>
            <p:nvPr/>
          </p:nvSpPr>
          <p:spPr>
            <a:xfrm>
              <a:off x="444396" y="1618859"/>
              <a:ext cx="2387290" cy="800882"/>
            </a:xfrm>
            <a:custGeom>
              <a:avLst/>
              <a:gdLst>
                <a:gd name="connsiteX0" fmla="*/ 0 w 2386905"/>
                <a:gd name="connsiteY0" fmla="*/ 0 h 1810385"/>
                <a:gd name="connsiteX1" fmla="*/ 2386905 w 2386905"/>
                <a:gd name="connsiteY1" fmla="*/ 0 h 1810385"/>
                <a:gd name="connsiteX2" fmla="*/ 2386905 w 2386905"/>
                <a:gd name="connsiteY2" fmla="*/ 1810385 h 1810385"/>
                <a:gd name="connsiteX3" fmla="*/ 0 w 2386905"/>
                <a:gd name="connsiteY3" fmla="*/ 1810385 h 1810385"/>
                <a:gd name="connsiteX4" fmla="*/ 0 w 2386905"/>
                <a:gd name="connsiteY4" fmla="*/ 0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1810385">
                  <a:moveTo>
                    <a:pt x="0" y="0"/>
                  </a:moveTo>
                  <a:lnTo>
                    <a:pt x="2386905" y="0"/>
                  </a:lnTo>
                  <a:lnTo>
                    <a:pt x="2386905" y="1810385"/>
                  </a:lnTo>
                  <a:lnTo>
                    <a:pt x="0" y="18103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149352" anchor="b"/>
            <a:lstStyle/>
            <a:p>
              <a:pPr algn="ctr"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rgbClr val="3B6E8F"/>
                  </a:solidFill>
                  <a:latin typeface="Calibri" pitchFamily="34" charset="0"/>
                </a:rPr>
                <a:t>Fee For Service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17399" y="1618859"/>
              <a:ext cx="2387290" cy="800882"/>
            </a:xfrm>
            <a:custGeom>
              <a:avLst/>
              <a:gdLst>
                <a:gd name="connsiteX0" fmla="*/ 0 w 2386905"/>
                <a:gd name="connsiteY0" fmla="*/ 0 h 1810385"/>
                <a:gd name="connsiteX1" fmla="*/ 2386905 w 2386905"/>
                <a:gd name="connsiteY1" fmla="*/ 0 h 1810385"/>
                <a:gd name="connsiteX2" fmla="*/ 2386905 w 2386905"/>
                <a:gd name="connsiteY2" fmla="*/ 1810385 h 1810385"/>
                <a:gd name="connsiteX3" fmla="*/ 0 w 2386905"/>
                <a:gd name="connsiteY3" fmla="*/ 1810385 h 1810385"/>
                <a:gd name="connsiteX4" fmla="*/ 0 w 2386905"/>
                <a:gd name="connsiteY4" fmla="*/ 0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1810385">
                  <a:moveTo>
                    <a:pt x="0" y="0"/>
                  </a:moveTo>
                  <a:lnTo>
                    <a:pt x="2386905" y="0"/>
                  </a:lnTo>
                  <a:lnTo>
                    <a:pt x="2386905" y="1810385"/>
                  </a:lnTo>
                  <a:lnTo>
                    <a:pt x="0" y="18103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149352" anchor="b"/>
            <a:lstStyle/>
            <a:p>
              <a:pPr algn="ctr"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rgbClr val="3B6E8F"/>
                  </a:solidFill>
                  <a:latin typeface="Calibri" pitchFamily="34" charset="0"/>
                </a:rPr>
                <a:t>Bundled Payment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82465" y="1618859"/>
              <a:ext cx="2387290" cy="800882"/>
            </a:xfrm>
            <a:custGeom>
              <a:avLst/>
              <a:gdLst>
                <a:gd name="connsiteX0" fmla="*/ 0 w 2386905"/>
                <a:gd name="connsiteY0" fmla="*/ 0 h 1810385"/>
                <a:gd name="connsiteX1" fmla="*/ 2386905 w 2386905"/>
                <a:gd name="connsiteY1" fmla="*/ 0 h 1810385"/>
                <a:gd name="connsiteX2" fmla="*/ 2386905 w 2386905"/>
                <a:gd name="connsiteY2" fmla="*/ 1810385 h 1810385"/>
                <a:gd name="connsiteX3" fmla="*/ 0 w 2386905"/>
                <a:gd name="connsiteY3" fmla="*/ 1810385 h 1810385"/>
                <a:gd name="connsiteX4" fmla="*/ 0 w 2386905"/>
                <a:gd name="connsiteY4" fmla="*/ 0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905" h="1810385">
                  <a:moveTo>
                    <a:pt x="0" y="0"/>
                  </a:moveTo>
                  <a:lnTo>
                    <a:pt x="2386905" y="0"/>
                  </a:lnTo>
                  <a:lnTo>
                    <a:pt x="2386905" y="1810385"/>
                  </a:lnTo>
                  <a:lnTo>
                    <a:pt x="0" y="18103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149352" anchor="b"/>
            <a:lstStyle/>
            <a:p>
              <a:pPr algn="ctr"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rgbClr val="3B6E8F"/>
                  </a:solidFill>
                  <a:latin typeface="Calibri" pitchFamily="34" charset="0"/>
                </a:rPr>
                <a:t>Global Payment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838200" y="4144963"/>
            <a:ext cx="7696200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1752600" y="4144963"/>
            <a:ext cx="6019800" cy="762000"/>
          </a:xfrm>
          <a:custGeom>
            <a:avLst/>
            <a:gdLst>
              <a:gd name="connsiteX0" fmla="*/ 0 w 2386905"/>
              <a:gd name="connsiteY0" fmla="*/ 0 h 1810385"/>
              <a:gd name="connsiteX1" fmla="*/ 2386905 w 2386905"/>
              <a:gd name="connsiteY1" fmla="*/ 0 h 1810385"/>
              <a:gd name="connsiteX2" fmla="*/ 2386905 w 2386905"/>
              <a:gd name="connsiteY2" fmla="*/ 1810385 h 1810385"/>
              <a:gd name="connsiteX3" fmla="*/ 0 w 2386905"/>
              <a:gd name="connsiteY3" fmla="*/ 1810385 h 1810385"/>
              <a:gd name="connsiteX4" fmla="*/ 0 w 2386905"/>
              <a:gd name="connsiteY4" fmla="*/ 0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905" h="1810385">
                <a:moveTo>
                  <a:pt x="0" y="0"/>
                </a:moveTo>
                <a:lnTo>
                  <a:pt x="2386905" y="0"/>
                </a:lnTo>
                <a:lnTo>
                  <a:pt x="2386905" y="1810385"/>
                </a:lnTo>
                <a:lnTo>
                  <a:pt x="0" y="18103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9352" tIns="149352" rIns="149352" bIns="149352"/>
          <a:lstStyle/>
          <a:p>
            <a:pPr algn="ctr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rgbClr val="3B6E8F"/>
                </a:solidFill>
              </a:rPr>
              <a:t>Increasing Accountability, Risk, Provider Collaboration, Resistance, and Complexity</a:t>
            </a:r>
          </a:p>
        </p:txBody>
      </p:sp>
      <p:sp>
        <p:nvSpPr>
          <p:cNvPr id="27" name="Plus 26"/>
          <p:cNvSpPr/>
          <p:nvPr/>
        </p:nvSpPr>
        <p:spPr>
          <a:xfrm>
            <a:off x="4343400" y="5059363"/>
            <a:ext cx="381000" cy="381000"/>
          </a:xfrm>
          <a:prstGeom prst="mathPlus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www.catalyzepaymentreform.org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D2FD-A358-40BC-AFAD-2F99B6DE04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1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Upside, Downside, Two-Sided Risk</a:t>
            </a:r>
            <a:endParaRPr lang="en-US" sz="3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D2FD-A358-40BC-AFAD-2F99B6DE04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6781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3253278"/>
              </p:ext>
            </p:extLst>
          </p:nvPr>
        </p:nvGraphicFramePr>
        <p:xfrm>
          <a:off x="247186" y="1295400"/>
          <a:ext cx="8706289" cy="462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16"/>
                <a:gridCol w="5985573"/>
              </a:tblGrid>
              <a:tr h="339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B6E8F"/>
                          </a:solidFill>
                          <a:latin typeface="Calibri" panose="020F0502020204030204" pitchFamily="34" charset="0"/>
                        </a:rPr>
                        <a:t>Type</a:t>
                      </a:r>
                      <a:endParaRPr lang="en-US" sz="2400" dirty="0">
                        <a:solidFill>
                          <a:srgbClr val="3B6E8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1640" marR="41640" marT="27760" marB="2776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B6E8F"/>
                          </a:solidFill>
                          <a:latin typeface="Calibri" panose="020F0502020204030204" pitchFamily="34" charset="0"/>
                        </a:rPr>
                        <a:t>Examples</a:t>
                      </a:r>
                      <a:endParaRPr lang="en-US" sz="2400" dirty="0">
                        <a:solidFill>
                          <a:srgbClr val="3B6E8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1640" marR="41640" marT="27760" marB="27760"/>
                </a:tc>
              </a:tr>
              <a:tr h="24983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Upside only for</a:t>
                      </a:r>
                      <a:r>
                        <a:rPr lang="en-US" sz="20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providers</a:t>
                      </a:r>
                      <a:endParaRPr lang="en-US" sz="2000" b="1" dirty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Physicians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Primary Care Medical Home/payment for care </a:t>
                      </a: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coordination or payments for other non-visit functions</a:t>
                      </a:r>
                      <a:endParaRPr lang="en-US" sz="1500" b="1" dirty="0" smtClean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Payment</a:t>
                      </a: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for shared decision making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Payment for nontraditional visits (e.g. e-visits)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Hospital-physician gainsharing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Pay for Performance</a:t>
                      </a:r>
                      <a:endParaRPr lang="en-US" sz="1500" b="1" baseline="0" dirty="0" smtClean="0">
                        <a:solidFill>
                          <a:srgbClr val="3B6E8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effectLst/>
                          <a:latin typeface="Calibri" pitchFamily="34" charset="0"/>
                        </a:rPr>
                        <a:t>Shared savings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Hospitals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Pay</a:t>
                      </a: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for Performance</a:t>
                      </a:r>
                      <a:endParaRPr lang="en-US" sz="1500" b="1" dirty="0" smtClean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Shared savings</a:t>
                      </a:r>
                      <a:endParaRPr lang="en-US" sz="1500" b="1" dirty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</a:tr>
              <a:tr h="49967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Downside</a:t>
                      </a:r>
                      <a:r>
                        <a:rPr lang="en-US" sz="20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only for providers</a:t>
                      </a:r>
                      <a:endParaRPr lang="en-US" sz="2000" b="1" dirty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Hospital penalties</a:t>
                      </a: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(e.g. r</a:t>
                      </a: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eadmissions,</a:t>
                      </a: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 Hospital Acquired Conditions, </a:t>
                      </a:r>
                      <a:r>
                        <a:rPr lang="en-US" sz="1500" b="1" baseline="0" dirty="0" smtClean="0">
                          <a:solidFill>
                            <a:srgbClr val="3B6E8F"/>
                          </a:solidFill>
                          <a:effectLst/>
                          <a:latin typeface="Calibri" pitchFamily="34" charset="0"/>
                        </a:rPr>
                        <a:t>never events, warranties, Length of Stay)</a:t>
                      </a:r>
                      <a:endParaRPr lang="en-US" sz="1500" b="1" dirty="0" smtClean="0">
                        <a:solidFill>
                          <a:srgbClr val="3B6E8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</a:tr>
              <a:tr h="721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Two-sided risk (both upside and downside)</a:t>
                      </a:r>
                      <a:endParaRPr lang="en-US" sz="2000" b="1" dirty="0" smtClean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Bundled payment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Global payment/capitation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rgbClr val="3B6E8F"/>
                          </a:solidFill>
                          <a:latin typeface="Calibri" pitchFamily="34" charset="0"/>
                        </a:rPr>
                        <a:t>Shared-risk in Accountable Care Organization environment</a:t>
                      </a:r>
                      <a:endParaRPr lang="en-US" sz="1500" b="1" dirty="0">
                        <a:solidFill>
                          <a:srgbClr val="3B6E8F"/>
                        </a:solidFill>
                        <a:latin typeface="Calibri" pitchFamily="34" charset="0"/>
                      </a:endParaRPr>
                    </a:p>
                  </a:txBody>
                  <a:tcPr marL="41640" marR="41640" marT="27760" marB="27760"/>
                </a:tc>
              </a:tr>
            </a:tbl>
          </a:graphicData>
        </a:graphic>
      </p:graphicFrame>
      <p:sp>
        <p:nvSpPr>
          <p:cNvPr id="14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9182" y="6019800"/>
            <a:ext cx="8884707" cy="4071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E472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37321"/>
                </a:solidFill>
                <a:effectLst/>
                <a:latin typeface="Calibri" panose="020F0502020204030204" pitchFamily="34" charset="0"/>
                <a:ea typeface="ＭＳ Ｐゴシック" pitchFamily="34" charset="-128"/>
              </a:rPr>
              <a:t>Most </a:t>
            </a:r>
            <a:r>
              <a:rPr kumimoji="0" lang="en-US" sz="2400" i="1" u="none" strike="noStrike" cap="none" normalizeH="0" dirty="0" smtClean="0">
                <a:ln>
                  <a:noFill/>
                </a:ln>
                <a:solidFill>
                  <a:srgbClr val="F37321"/>
                </a:solidFill>
                <a:effectLst/>
                <a:latin typeface="Calibri" panose="020F0502020204030204" pitchFamily="34" charset="0"/>
                <a:ea typeface="ＭＳ Ｐゴシック" pitchFamily="34" charset="-128"/>
              </a:rPr>
              <a:t>payment reforms built on a fee-for-service chassis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rgbClr val="E47200"/>
              </a:solidFill>
              <a:effectLst/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3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2014 National Scorecard Results</a:t>
            </a:r>
            <a:endParaRPr lang="en-US" sz="3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0D2FD-A358-40BC-AFAD-2F99B6DE04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584701" y="1540912"/>
            <a:ext cx="45593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40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% of  commercial in-network      payments are value-oriented; 29% jump from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2013 when it was 11%</a:t>
            </a:r>
            <a:endParaRPr lang="en-US" sz="1800" dirty="0" smtClean="0">
              <a:solidFill>
                <a:srgbClr val="3B6E8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168275" indent="-168275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53% of the value-oriented </a:t>
            </a:r>
            <a:b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payment is considered “at-risk”</a:t>
            </a:r>
          </a:p>
          <a:p>
            <a:pPr marL="168275" indent="-168275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</a:rPr>
              <a:t>38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% of payment to hospitals is value-</a:t>
            </a:r>
            <a:b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oriented</a:t>
            </a:r>
          </a:p>
          <a:p>
            <a:pPr marL="287338" indent="-287338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10% of outpatient specialist and 24% of     PCP payment is value-oriented</a:t>
            </a:r>
          </a:p>
          <a:p>
            <a:pPr marL="168275" indent="-168275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Respondents may be larger than average   </a:t>
            </a:r>
            <a:b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health plans </a:t>
            </a:r>
            <a:r>
              <a:rPr lang="en-US" sz="1800" dirty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 the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U.S. and include </a:t>
            </a:r>
            <a:b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 HMOs</a:t>
            </a:r>
          </a:p>
          <a:p>
            <a:pPr marL="287338" indent="-287338">
              <a:spcBef>
                <a:spcPct val="50000"/>
              </a:spcBef>
              <a:buClr>
                <a:srgbClr val="B2B2B2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Scorecard </a:t>
            </a:r>
            <a:r>
              <a:rPr lang="en-US" sz="1800" dirty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results </a:t>
            </a:r>
            <a:r>
              <a:rPr lang="en-US" sz="1800" dirty="0" smtClean="0">
                <a:solidFill>
                  <a:srgbClr val="3B6E8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not statistically reliable, possibly biased upward as survey is voluntary and self-reported </a:t>
            </a:r>
            <a:endParaRPr lang="en-US" sz="1600" dirty="0" smtClean="0">
              <a:solidFill>
                <a:srgbClr val="3B6E8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6781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www.catalyzepaymentreform.org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1738"/>
            <a:ext cx="4203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/>
              <a:t>2014 </a:t>
            </a:r>
            <a:r>
              <a:rPr lang="en-US" altLang="en-US" sz="3200" b="0" dirty="0" smtClean="0"/>
              <a:t>National Scorecard </a:t>
            </a:r>
            <a:r>
              <a:rPr lang="en-US" altLang="en-US" sz="3200" b="0" dirty="0" smtClean="0"/>
              <a:t>Benchmark </a:t>
            </a:r>
            <a:r>
              <a:rPr lang="en-US" altLang="en-US" sz="3200" b="0" dirty="0" smtClean="0"/>
              <a:t>Metric </a:t>
            </a:r>
            <a:r>
              <a:rPr lang="en-US" altLang="en-US" sz="3200" b="0" dirty="0" smtClean="0"/>
              <a:t>Results</a:t>
            </a:r>
          </a:p>
        </p:txBody>
      </p:sp>
      <p:sp>
        <p:nvSpPr>
          <p:cNvPr id="173059" name="Footer Placeholder 3"/>
          <p:cNvSpPr txBox="1">
            <a:spLocks/>
          </p:cNvSpPr>
          <p:nvPr/>
        </p:nvSpPr>
        <p:spPr bwMode="auto">
          <a:xfrm>
            <a:off x="609600" y="6553200"/>
            <a:ext cx="678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spcBef>
                <a:spcPct val="20000"/>
              </a:spcBef>
              <a:defRPr sz="2600" b="1">
                <a:solidFill>
                  <a:srgbClr val="3B6E8F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18" charset="0"/>
              <a:buChar char="•"/>
              <a:defRPr sz="2200">
                <a:solidFill>
                  <a:srgbClr val="3B6E8F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464847"/>
                </a:solidFill>
                <a:latin typeface="Arial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www.catalyzepaymentreform.org</a:t>
            </a:r>
          </a:p>
        </p:txBody>
      </p:sp>
      <p:pic>
        <p:nvPicPr>
          <p:cNvPr id="173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79513"/>
            <a:ext cx="885825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553200"/>
            <a:ext cx="762000" cy="304800"/>
          </a:xfrm>
        </p:spPr>
        <p:txBody>
          <a:bodyPr/>
          <a:lstStyle/>
          <a:p>
            <a:pPr>
              <a:defRPr/>
            </a:pPr>
            <a:fld id="{DD20D2FD-A358-40BC-AFAD-2F99B6DE04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7010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February 25, 2015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orem Ipsum Headlin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OREM IPSUM HEADLINE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INTRODUCTORY SECTION 1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LOREM IPSUM HEADLINE&amp;quot;&quot;/&gt;&lt;property id=&quot;20307&quot; value=&quot;265&quot;/&gt;&lt;/object&gt;&lt;object type=&quot;3&quot; unique_id=&quot;10007&quot;&gt;&lt;property id=&quot;20148&quot; value=&quot;5&quot;/&gt;&lt;property id=&quot;20300&quot; value=&quot;Slide 5 - &amp;quot;LOREM IPSUM HEADLINE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LOREM IPSUM HEADLINE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LOREM IPSUM HEADLINE&amp;quot;&quot;/&gt;&lt;property id=&quot;20307&quot; value=&quot;269&quot;/&gt;&lt;/object&gt;&lt;/object&gt;&lt;object type=&quot;8&quot; unique_id=&quot;10018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GORIGWIDTH" val="654.0001"/>
  <p:tag name="TBGORIGHEIGHT" val="402"/>
  <p:tag name="TBGORIGTOP" val="96"/>
  <p:tag name="TBGORIGLEFT" val="30"/>
</p:tagLst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"/>
        <a:ea typeface="Calibri"/>
        <a:cs typeface=""/>
      </a:majorFont>
      <a:minorFont>
        <a:latin typeface="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1729EAC889D4C89C17444CF843DC9" ma:contentTypeVersion="1" ma:contentTypeDescription="Create a new document." ma:contentTypeScope="" ma:versionID="7bc5733ba6cd05ffdb465d9d6e765c1a">
  <xsd:schema xmlns:xsd="http://www.w3.org/2001/XMLSchema" xmlns:xs="http://www.w3.org/2001/XMLSchema" xmlns:p="http://schemas.microsoft.com/office/2006/metadata/properties" xmlns:ns3="0a09d2ab-f6e9-421b-9f3a-25bca516b6fe" targetNamespace="http://schemas.microsoft.com/office/2006/metadata/properties" ma:root="true" ma:fieldsID="73711c4cf3fbae83cb4aaf352a24015b" ns3:_="">
    <xsd:import namespace="0a09d2ab-f6e9-421b-9f3a-25bca516b6f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9d2ab-f6e9-421b-9f3a-25bca516b6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F2D2B-2BE3-419A-82CC-040CC5F27D9F}">
  <ds:schemaRefs>
    <ds:schemaRef ds:uri="http://schemas.microsoft.com/office/2006/metadata/properties"/>
    <ds:schemaRef ds:uri="http://www.w3.org/XML/1998/namespace"/>
    <ds:schemaRef ds:uri="0a09d2ab-f6e9-421b-9f3a-25bca516b6f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F44F7EC-C90E-4DA3-AE9C-34838E50E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9d2ab-f6e9-421b-9f3a-25bca516b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4A0091-DF61-4069-AE1E-EB6C4D703F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27133</TotalTime>
  <Words>729</Words>
  <Application>Microsoft Office PowerPoint</Application>
  <PresentationFormat>On-screen Show (4:3)</PresentationFormat>
  <Paragraphs>145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4_Blank Presentation</vt:lpstr>
      <vt:lpstr>Alternatives to Traditional Fee-for-Service Models</vt:lpstr>
      <vt:lpstr>Who We Are and What We Do</vt:lpstr>
      <vt:lpstr>The Challenges to High Value: Variation in Quality and Safety</vt:lpstr>
      <vt:lpstr>The Challenges to High Value: Variation in Prices and Payments</vt:lpstr>
      <vt:lpstr>Time to Reform Payment &amp; Delivery</vt:lpstr>
      <vt:lpstr>Payment Model Evolution</vt:lpstr>
      <vt:lpstr>Upside, Downside, Two-Sided Risk</vt:lpstr>
      <vt:lpstr>2014 National Scorecard Results</vt:lpstr>
      <vt:lpstr>2014 National Scorecard Benchmark Metric Results</vt:lpstr>
      <vt:lpstr>Goals Set by HHS in 2015 </vt:lpstr>
      <vt:lpstr>How to Define Success</vt:lpstr>
      <vt:lpstr>   Suzanne Delbanco, Ph.D., Executive Director sdelbanco@catalyzepaymentreform.org 510-435-2364    </vt:lpstr>
    </vt:vector>
  </TitlesOfParts>
  <Company>Fenton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 Hassan</dc:creator>
  <cp:lastModifiedBy>Suzanne Delbanco</cp:lastModifiedBy>
  <cp:revision>547</cp:revision>
  <dcterms:created xsi:type="dcterms:W3CDTF">2009-04-27T16:10:22Z</dcterms:created>
  <dcterms:modified xsi:type="dcterms:W3CDTF">2015-02-17T03:19:36Z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0x010100F9B1729EAC889D4C89C17444CF843DC9</vt:lpwstr>
  </property>
  <property fmtid="{D5CDD505-2E9C-101B-9397-08002B2CF9AE}" pid="3" name="IsMyDocuments">
    <vt:bool>true</vt:bool>
  </property>
</Properties>
</file>