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6" r:id="rId1"/>
    <p:sldMasterId id="2147483734" r:id="rId2"/>
  </p:sldMasterIdLst>
  <p:notesMasterIdLst>
    <p:notesMasterId r:id="rId15"/>
  </p:notesMasterIdLst>
  <p:handoutMasterIdLst>
    <p:handoutMasterId r:id="rId16"/>
  </p:handoutMasterIdLst>
  <p:sldIdLst>
    <p:sldId id="288" r:id="rId3"/>
    <p:sldId id="456" r:id="rId4"/>
    <p:sldId id="450" r:id="rId5"/>
    <p:sldId id="458" r:id="rId6"/>
    <p:sldId id="460" r:id="rId7"/>
    <p:sldId id="444" r:id="rId8"/>
    <p:sldId id="447" r:id="rId9"/>
    <p:sldId id="435" r:id="rId10"/>
    <p:sldId id="445" r:id="rId11"/>
    <p:sldId id="455" r:id="rId12"/>
    <p:sldId id="437" r:id="rId13"/>
    <p:sldId id="459" r:id="rId14"/>
  </p:sldIdLst>
  <p:sldSz cx="9144000" cy="6858000" type="screen4x3"/>
  <p:notesSz cx="6858000" cy="9296400"/>
  <p:defaultTextStyle>
    <a:defPPr>
      <a:defRPr lang="en-US"/>
    </a:defPPr>
    <a:lvl1pPr marL="0" algn="l" defTabSz="4568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867" algn="l" defTabSz="4568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737" algn="l" defTabSz="4568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606" algn="l" defTabSz="4568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473" algn="l" defTabSz="4568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342" algn="l" defTabSz="4568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210" algn="l" defTabSz="4568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076" algn="l" defTabSz="4568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4946" algn="l" defTabSz="45686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-152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FFS only</c:v>
                </c:pt>
                <c:pt idx="1">
                  <c:v>PMPM only + P4P</c:v>
                </c:pt>
                <c:pt idx="2">
                  <c:v>FFS + PMPM</c:v>
                </c:pt>
                <c:pt idx="3">
                  <c:v>FFS + PMPM + P4P</c:v>
                </c:pt>
                <c:pt idx="4">
                  <c:v>Shared savings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7.8947368421052599E-2</c:v>
                </c:pt>
                <c:pt idx="1">
                  <c:v>1.7543859649122799E-2</c:v>
                </c:pt>
                <c:pt idx="2">
                  <c:v>0.28070175438596501</c:v>
                </c:pt>
                <c:pt idx="3">
                  <c:v>0.52631578947368396</c:v>
                </c:pt>
                <c:pt idx="4">
                  <c:v>0.43859649122806998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524864"/>
        <c:axId val="131530752"/>
      </c:barChart>
      <c:catAx>
        <c:axId val="13152486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131530752"/>
        <c:crosses val="autoZero"/>
        <c:auto val="1"/>
        <c:lblAlgn val="ctr"/>
        <c:lblOffset val="100"/>
        <c:noMultiLvlLbl val="0"/>
      </c:catAx>
      <c:valAx>
        <c:axId val="131530752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extTo"/>
        <c:crossAx val="1315248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66979-95E0-47C9-84A3-2CE9BCCD0B8C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8C73B-97D7-46F2-B639-7856E96C4D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71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73803-91F8-4B4E-928B-CD9FD00B0A4F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9E86F-FDB8-3D4E-A5A3-F90578C7C3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75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68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867" algn="l" defTabSz="4568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737" algn="l" defTabSz="4568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606" algn="l" defTabSz="4568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473" algn="l" defTabSz="4568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342" algn="l" defTabSz="4568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210" algn="l" defTabSz="4568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076" algn="l" defTabSz="4568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946" algn="l" defTabSz="45686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7C7225-A7DC-4C14-A4A2-67AFF89EFB17}" type="slidenum">
              <a:rPr lang="en-US">
                <a:solidFill>
                  <a:prstClr val="black"/>
                </a:solidFill>
              </a:rPr>
              <a:pPr eaLnBrk="1" hangingPunct="1"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UPDATE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9E86F-FDB8-3D4E-A5A3-F90578C7C3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35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I think adding the mean makes this too confusing.  Maybe we could make this into a graphic?  Could we weight the PMPM by the covered lives of the program?  Probably too complicated at this point.  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6201BF4-6A79-4A3B-BF8A-A1C6004DA7AC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1850" cy="3482975"/>
          </a:xfrm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5790"/>
            <a:ext cx="502920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9EFFA7-4A03-4444-8F0A-DD9940BE6545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80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116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5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467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228600"/>
            <a:ext cx="77724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7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010400" y="63246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D741E5C3-5A10-4D42-B1CB-425CAB914B63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089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60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10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19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8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6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4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2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0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08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77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45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212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8935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3" indent="0">
              <a:buNone/>
              <a:defRPr sz="2000" b="1"/>
            </a:lvl2pPr>
            <a:lvl3pPr marL="913629" indent="0">
              <a:buNone/>
              <a:defRPr sz="1800" b="1"/>
            </a:lvl3pPr>
            <a:lvl4pPr marL="1370446" indent="0">
              <a:buNone/>
              <a:defRPr sz="1600" b="1"/>
            </a:lvl4pPr>
            <a:lvl5pPr marL="1827260" indent="0">
              <a:buNone/>
              <a:defRPr sz="1600" b="1"/>
            </a:lvl5pPr>
            <a:lvl6pPr marL="2284075" indent="0">
              <a:buNone/>
              <a:defRPr sz="1600" b="1"/>
            </a:lvl6pPr>
            <a:lvl7pPr marL="2740889" indent="0">
              <a:buNone/>
              <a:defRPr sz="1600" b="1"/>
            </a:lvl7pPr>
            <a:lvl8pPr marL="3197703" indent="0">
              <a:buNone/>
              <a:defRPr sz="1600" b="1"/>
            </a:lvl8pPr>
            <a:lvl9pPr marL="365451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3" indent="0">
              <a:buNone/>
              <a:defRPr sz="2000" b="1"/>
            </a:lvl2pPr>
            <a:lvl3pPr marL="913629" indent="0">
              <a:buNone/>
              <a:defRPr sz="1800" b="1"/>
            </a:lvl3pPr>
            <a:lvl4pPr marL="1370446" indent="0">
              <a:buNone/>
              <a:defRPr sz="1600" b="1"/>
            </a:lvl4pPr>
            <a:lvl5pPr marL="1827260" indent="0">
              <a:buNone/>
              <a:defRPr sz="1600" b="1"/>
            </a:lvl5pPr>
            <a:lvl6pPr marL="2284075" indent="0">
              <a:buNone/>
              <a:defRPr sz="1600" b="1"/>
            </a:lvl6pPr>
            <a:lvl7pPr marL="2740889" indent="0">
              <a:buNone/>
              <a:defRPr sz="1600" b="1"/>
            </a:lvl7pPr>
            <a:lvl8pPr marL="3197703" indent="0">
              <a:buNone/>
              <a:defRPr sz="1600" b="1"/>
            </a:lvl8pPr>
            <a:lvl9pPr marL="365451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7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526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8361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4840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4" y="27305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813" indent="0">
              <a:buNone/>
              <a:defRPr sz="1200"/>
            </a:lvl2pPr>
            <a:lvl3pPr marL="913629" indent="0">
              <a:buNone/>
              <a:defRPr sz="1000"/>
            </a:lvl3pPr>
            <a:lvl4pPr marL="1370446" indent="0">
              <a:buNone/>
              <a:defRPr sz="900"/>
            </a:lvl4pPr>
            <a:lvl5pPr marL="1827260" indent="0">
              <a:buNone/>
              <a:defRPr sz="900"/>
            </a:lvl5pPr>
            <a:lvl6pPr marL="2284075" indent="0">
              <a:buNone/>
              <a:defRPr sz="900"/>
            </a:lvl6pPr>
            <a:lvl7pPr marL="2740889" indent="0">
              <a:buNone/>
              <a:defRPr sz="900"/>
            </a:lvl7pPr>
            <a:lvl8pPr marL="3197703" indent="0">
              <a:buNone/>
              <a:defRPr sz="900"/>
            </a:lvl8pPr>
            <a:lvl9pPr marL="365451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507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813" indent="0">
              <a:buNone/>
              <a:defRPr sz="2800"/>
            </a:lvl2pPr>
            <a:lvl3pPr marL="913629" indent="0">
              <a:buNone/>
              <a:defRPr sz="2400"/>
            </a:lvl3pPr>
            <a:lvl4pPr marL="1370446" indent="0">
              <a:buNone/>
              <a:defRPr sz="2000"/>
            </a:lvl4pPr>
            <a:lvl5pPr marL="1827260" indent="0">
              <a:buNone/>
              <a:defRPr sz="2000"/>
            </a:lvl5pPr>
            <a:lvl6pPr marL="2284075" indent="0">
              <a:buNone/>
              <a:defRPr sz="2000"/>
            </a:lvl6pPr>
            <a:lvl7pPr marL="2740889" indent="0">
              <a:buNone/>
              <a:defRPr sz="2000"/>
            </a:lvl7pPr>
            <a:lvl8pPr marL="3197703" indent="0">
              <a:buNone/>
              <a:defRPr sz="2000"/>
            </a:lvl8pPr>
            <a:lvl9pPr marL="365451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813" indent="0">
              <a:buNone/>
              <a:defRPr sz="1200"/>
            </a:lvl2pPr>
            <a:lvl3pPr marL="913629" indent="0">
              <a:buNone/>
              <a:defRPr sz="1000"/>
            </a:lvl3pPr>
            <a:lvl4pPr marL="1370446" indent="0">
              <a:buNone/>
              <a:defRPr sz="900"/>
            </a:lvl4pPr>
            <a:lvl5pPr marL="1827260" indent="0">
              <a:buNone/>
              <a:defRPr sz="900"/>
            </a:lvl5pPr>
            <a:lvl6pPr marL="2284075" indent="0">
              <a:buNone/>
              <a:defRPr sz="900"/>
            </a:lvl6pPr>
            <a:lvl7pPr marL="2740889" indent="0">
              <a:buNone/>
              <a:defRPr sz="900"/>
            </a:lvl7pPr>
            <a:lvl8pPr marL="3197703" indent="0">
              <a:buNone/>
              <a:defRPr sz="900"/>
            </a:lvl8pPr>
            <a:lvl9pPr marL="365451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8396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6450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5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069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4739010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010400" y="63246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D741E5C3-5A10-4D42-B1CB-425CAB914B63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1118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5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8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6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4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2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0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08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77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45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17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249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3" indent="0">
              <a:buNone/>
              <a:defRPr sz="2000" b="1"/>
            </a:lvl2pPr>
            <a:lvl3pPr marL="913629" indent="0">
              <a:buNone/>
              <a:defRPr sz="1800" b="1"/>
            </a:lvl3pPr>
            <a:lvl4pPr marL="1370446" indent="0">
              <a:buNone/>
              <a:defRPr sz="1600" b="1"/>
            </a:lvl4pPr>
            <a:lvl5pPr marL="1827260" indent="0">
              <a:buNone/>
              <a:defRPr sz="1600" b="1"/>
            </a:lvl5pPr>
            <a:lvl6pPr marL="2284075" indent="0">
              <a:buNone/>
              <a:defRPr sz="1600" b="1"/>
            </a:lvl6pPr>
            <a:lvl7pPr marL="2740889" indent="0">
              <a:buNone/>
              <a:defRPr sz="1600" b="1"/>
            </a:lvl7pPr>
            <a:lvl8pPr marL="3197703" indent="0">
              <a:buNone/>
              <a:defRPr sz="1600" b="1"/>
            </a:lvl8pPr>
            <a:lvl9pPr marL="365451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3" indent="0">
              <a:buNone/>
              <a:defRPr sz="2000" b="1"/>
            </a:lvl2pPr>
            <a:lvl3pPr marL="913629" indent="0">
              <a:buNone/>
              <a:defRPr sz="1800" b="1"/>
            </a:lvl3pPr>
            <a:lvl4pPr marL="1370446" indent="0">
              <a:buNone/>
              <a:defRPr sz="1600" b="1"/>
            </a:lvl4pPr>
            <a:lvl5pPr marL="1827260" indent="0">
              <a:buNone/>
              <a:defRPr sz="1600" b="1"/>
            </a:lvl5pPr>
            <a:lvl6pPr marL="2284075" indent="0">
              <a:buNone/>
              <a:defRPr sz="1600" b="1"/>
            </a:lvl6pPr>
            <a:lvl7pPr marL="2740889" indent="0">
              <a:buNone/>
              <a:defRPr sz="1600" b="1"/>
            </a:lvl7pPr>
            <a:lvl8pPr marL="3197703" indent="0">
              <a:buNone/>
              <a:defRPr sz="1600" b="1"/>
            </a:lvl8pPr>
            <a:lvl9pPr marL="365451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206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60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02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4" y="27305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813" indent="0">
              <a:buNone/>
              <a:defRPr sz="1200"/>
            </a:lvl2pPr>
            <a:lvl3pPr marL="913629" indent="0">
              <a:buNone/>
              <a:defRPr sz="1000"/>
            </a:lvl3pPr>
            <a:lvl4pPr marL="1370446" indent="0">
              <a:buNone/>
              <a:defRPr sz="900"/>
            </a:lvl4pPr>
            <a:lvl5pPr marL="1827260" indent="0">
              <a:buNone/>
              <a:defRPr sz="900"/>
            </a:lvl5pPr>
            <a:lvl6pPr marL="2284075" indent="0">
              <a:buNone/>
              <a:defRPr sz="900"/>
            </a:lvl6pPr>
            <a:lvl7pPr marL="2740889" indent="0">
              <a:buNone/>
              <a:defRPr sz="900"/>
            </a:lvl7pPr>
            <a:lvl8pPr marL="3197703" indent="0">
              <a:buNone/>
              <a:defRPr sz="900"/>
            </a:lvl8pPr>
            <a:lvl9pPr marL="365451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30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813" indent="0">
              <a:buNone/>
              <a:defRPr sz="2800"/>
            </a:lvl2pPr>
            <a:lvl3pPr marL="913629" indent="0">
              <a:buNone/>
              <a:defRPr sz="2400"/>
            </a:lvl3pPr>
            <a:lvl4pPr marL="1370446" indent="0">
              <a:buNone/>
              <a:defRPr sz="2000"/>
            </a:lvl4pPr>
            <a:lvl5pPr marL="1827260" indent="0">
              <a:buNone/>
              <a:defRPr sz="2000"/>
            </a:lvl5pPr>
            <a:lvl6pPr marL="2284075" indent="0">
              <a:buNone/>
              <a:defRPr sz="2000"/>
            </a:lvl6pPr>
            <a:lvl7pPr marL="2740889" indent="0">
              <a:buNone/>
              <a:defRPr sz="2000"/>
            </a:lvl7pPr>
            <a:lvl8pPr marL="3197703" indent="0">
              <a:buNone/>
              <a:defRPr sz="2000"/>
            </a:lvl8pPr>
            <a:lvl9pPr marL="365451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813" indent="0">
              <a:buNone/>
              <a:defRPr sz="1200"/>
            </a:lvl2pPr>
            <a:lvl3pPr marL="913629" indent="0">
              <a:buNone/>
              <a:defRPr sz="1000"/>
            </a:lvl3pPr>
            <a:lvl4pPr marL="1370446" indent="0">
              <a:buNone/>
              <a:defRPr sz="900"/>
            </a:lvl4pPr>
            <a:lvl5pPr marL="1827260" indent="0">
              <a:buNone/>
              <a:defRPr sz="900"/>
            </a:lvl5pPr>
            <a:lvl6pPr marL="2284075" indent="0">
              <a:buNone/>
              <a:defRPr sz="900"/>
            </a:lvl6pPr>
            <a:lvl7pPr marL="2740889" indent="0">
              <a:buNone/>
              <a:defRPr sz="900"/>
            </a:lvl7pPr>
            <a:lvl8pPr marL="3197703" indent="0">
              <a:buNone/>
              <a:defRPr sz="900"/>
            </a:lvl8pPr>
            <a:lvl9pPr marL="365451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2/19/2015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90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359" tIns="45682" rIns="91359" bIns="456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359" tIns="45682" rIns="91359" bIns="456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359" tIns="45682" rIns="91359" bIns="4568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737" fontAlgn="base">
              <a:spcBef>
                <a:spcPct val="0"/>
              </a:spcBef>
              <a:spcAft>
                <a:spcPct val="0"/>
              </a:spcAft>
            </a:pPr>
            <a:fld id="{88B99C93-F56F-46AB-9EB8-53614A95B15F}" type="datetime1">
              <a:rPr lang="en-US" smtClean="0">
                <a:solidFill>
                  <a:prstClr val="white">
                    <a:tint val="75000"/>
                  </a:prstClr>
                </a:solidFill>
                <a:latin typeface="Arial" charset="0"/>
              </a:rPr>
              <a:pPr defTabSz="913737" fontAlgn="base">
                <a:spcBef>
                  <a:spcPct val="0"/>
                </a:spcBef>
                <a:spcAft>
                  <a:spcPct val="0"/>
                </a:spcAft>
              </a:pPr>
              <a:t>2/19/2015</a:t>
            </a:fld>
            <a:endParaRPr lang="en-US" dirty="0">
              <a:solidFill>
                <a:prstClr val="white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359" tIns="45682" rIns="91359" bIns="4568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737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359" tIns="45682" rIns="91359" bIns="4568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737" fontAlgn="base">
              <a:spcBef>
                <a:spcPct val="0"/>
              </a:spcBef>
              <a:spcAft>
                <a:spcPct val="0"/>
              </a:spcAft>
            </a:pPr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Arial" charset="0"/>
              </a:rPr>
              <a:pPr defTabSz="913737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9464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30" r:id="rId12"/>
    <p:sldLayoutId id="2147483731" r:id="rId13"/>
    <p:sldLayoutId id="2147483732" r:id="rId14"/>
  </p:sldLayoutIdLst>
  <p:txStyles>
    <p:titleStyle>
      <a:lvl1pPr algn="ctr" defTabSz="91362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11" indent="-342611" algn="l" defTabSz="91362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24" indent="-285512" algn="l" defTabSz="91362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39" indent="-228407" algn="l" defTabSz="91362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851" indent="-228407" algn="l" defTabSz="91362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65" indent="-228407" algn="l" defTabSz="91362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83" indent="-228407" algn="l" defTabSz="91362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98" indent="-228407" algn="l" defTabSz="91362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112" indent="-228407" algn="l" defTabSz="91362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928" indent="-228407" algn="l" defTabSz="91362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3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29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46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60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75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89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703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519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359" tIns="45682" rIns="91359" bIns="456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359" tIns="45682" rIns="91359" bIns="456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359" tIns="45682" rIns="91359" bIns="4568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737" fontAlgn="base">
              <a:spcBef>
                <a:spcPct val="0"/>
              </a:spcBef>
              <a:spcAft>
                <a:spcPct val="0"/>
              </a:spcAft>
            </a:pPr>
            <a:fld id="{88B99C93-F56F-46AB-9EB8-53614A95B15F}" type="datetime1">
              <a:rPr lang="en-US" smtClean="0">
                <a:solidFill>
                  <a:prstClr val="white">
                    <a:tint val="75000"/>
                  </a:prstClr>
                </a:solidFill>
                <a:latin typeface="Arial" charset="0"/>
              </a:rPr>
              <a:pPr defTabSz="913737" fontAlgn="base">
                <a:spcBef>
                  <a:spcPct val="0"/>
                </a:spcBef>
                <a:spcAft>
                  <a:spcPct val="0"/>
                </a:spcAft>
              </a:pPr>
              <a:t>2/19/2015</a:t>
            </a:fld>
            <a:endParaRPr lang="en-US" dirty="0">
              <a:solidFill>
                <a:prstClr val="white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359" tIns="45682" rIns="91359" bIns="4568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737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359" tIns="45682" rIns="91359" bIns="4568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737" fontAlgn="base">
              <a:spcBef>
                <a:spcPct val="0"/>
              </a:spcBef>
              <a:spcAft>
                <a:spcPct val="0"/>
              </a:spcAft>
            </a:pPr>
            <a:fld id="{FA84A37A-AFC2-4A01-80A1-FC20F2C0D5B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Arial" charset="0"/>
              </a:rPr>
              <a:pPr defTabSz="913737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8405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9" r:id="rId13"/>
    <p:sldLayoutId id="2147483750" r:id="rId14"/>
  </p:sldLayoutIdLst>
  <p:txStyles>
    <p:titleStyle>
      <a:lvl1pPr algn="ctr" defTabSz="91362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11" indent="-342611" algn="l" defTabSz="91362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24" indent="-285512" algn="l" defTabSz="91362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39" indent="-228407" algn="l" defTabSz="91362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851" indent="-228407" algn="l" defTabSz="91362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65" indent="-228407" algn="l" defTabSz="91362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83" indent="-228407" algn="l" defTabSz="91362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98" indent="-228407" algn="l" defTabSz="91362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112" indent="-228407" algn="l" defTabSz="91362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928" indent="-228407" algn="l" defTabSz="91362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3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29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46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60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75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89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703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519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landon@hcp.med.harvard.edu" TargetMode="Externa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2800" y="908919"/>
            <a:ext cx="82042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From Primary Care to Accountable Care:  The Evolution of PCMH Payment Models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63676" y="3420094"/>
            <a:ext cx="7553324" cy="3095006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algn="l" eaLnBrk="1" hangingPunct="1">
              <a:lnSpc>
                <a:spcPct val="80000"/>
              </a:lnSpc>
            </a:pPr>
            <a:r>
              <a:rPr lang="en-US" sz="2600" b="1" dirty="0" smtClean="0"/>
              <a:t>Bruce </a:t>
            </a:r>
            <a:r>
              <a:rPr lang="en-US" sz="2600" b="1" dirty="0"/>
              <a:t>Landon, M.D., M.B.A.</a:t>
            </a:r>
          </a:p>
          <a:p>
            <a:pPr algn="l">
              <a:lnSpc>
                <a:spcPct val="80000"/>
              </a:lnSpc>
            </a:pPr>
            <a:r>
              <a:rPr lang="en-US" sz="2600" dirty="0"/>
              <a:t>Department of Health Care Policy, </a:t>
            </a:r>
            <a:r>
              <a:rPr lang="en-US" sz="2600" dirty="0" smtClean="0"/>
              <a:t>Harvard Medical School</a:t>
            </a:r>
            <a:endParaRPr lang="en-US" sz="2600" dirty="0"/>
          </a:p>
          <a:p>
            <a:pPr algn="l">
              <a:lnSpc>
                <a:spcPct val="80000"/>
              </a:lnSpc>
            </a:pPr>
            <a:r>
              <a:rPr lang="en-US" sz="2600" dirty="0"/>
              <a:t>Division of General Medicine and Primary Care, </a:t>
            </a:r>
            <a:r>
              <a:rPr lang="en-US" sz="2600" dirty="0" smtClean="0"/>
              <a:t>BIDMC</a:t>
            </a:r>
            <a:endParaRPr lang="en-US" sz="2600" dirty="0"/>
          </a:p>
          <a:p>
            <a:pPr algn="l" eaLnBrk="1" hangingPunct="1">
              <a:lnSpc>
                <a:spcPct val="80000"/>
              </a:lnSpc>
            </a:pPr>
            <a:endParaRPr lang="en-US" sz="2800" dirty="0" smtClean="0"/>
          </a:p>
          <a:p>
            <a:pPr algn="l"/>
            <a:r>
              <a:rPr lang="en-US" sz="2600" i="1" dirty="0" smtClean="0"/>
              <a:t>Presented to: </a:t>
            </a:r>
            <a:r>
              <a:rPr lang="en-US" sz="2600" dirty="0"/>
              <a:t>Federal Trade Commission &amp; Department of Justice Workshop</a:t>
            </a:r>
            <a:r>
              <a:rPr lang="en-US" sz="2600" dirty="0" smtClean="0"/>
              <a:t>: Alternatives </a:t>
            </a:r>
            <a:r>
              <a:rPr lang="en-US" sz="2600" dirty="0"/>
              <a:t>to Traditional Fee-for-Service Payment Models </a:t>
            </a:r>
            <a:r>
              <a:rPr lang="en-US" sz="2600" dirty="0" smtClean="0"/>
              <a:t>Panel, February 25, 2015</a:t>
            </a:r>
            <a:endParaRPr lang="en-US" sz="2600" dirty="0"/>
          </a:p>
          <a:p>
            <a:pPr algn="l" eaLnBrk="1" hangingPunct="1">
              <a:lnSpc>
                <a:spcPct val="80000"/>
              </a:lnSpc>
            </a:pPr>
            <a:endParaRPr lang="en-US" sz="2800" dirty="0"/>
          </a:p>
        </p:txBody>
      </p:sp>
      <p:pic>
        <p:nvPicPr>
          <p:cNvPr id="4100" name="Picture 4" descr="HM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5459"/>
            <a:ext cx="904875" cy="100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 descr="H_BIDMC_7line_PMS276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510" r="79297"/>
          <a:stretch>
            <a:fillRect/>
          </a:stretch>
        </p:blipFill>
        <p:spPr bwMode="auto">
          <a:xfrm>
            <a:off x="0" y="5730876"/>
            <a:ext cx="904875" cy="1127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492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Strategies for Integrating the PCMH into ACOs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ACO contracts could include explicit support for enhanced primary care</a:t>
            </a:r>
          </a:p>
          <a:p>
            <a:r>
              <a:rPr lang="en-US" dirty="0" smtClean="0"/>
              <a:t>ACOs could invest in developing PCMH capabilities internally</a:t>
            </a:r>
          </a:p>
          <a:p>
            <a:pPr lvl="1"/>
            <a:r>
              <a:rPr lang="en-US" dirty="0" smtClean="0"/>
              <a:t>HIT investments</a:t>
            </a:r>
          </a:p>
          <a:p>
            <a:pPr lvl="1"/>
            <a:r>
              <a:rPr lang="en-US" dirty="0" smtClean="0"/>
              <a:t>Expanded PCP/urgent care access</a:t>
            </a:r>
          </a:p>
          <a:p>
            <a:r>
              <a:rPr lang="en-US" dirty="0" smtClean="0"/>
              <a:t>ACOs can change how physician performance is measured and compensated (e.g., based on size/complexity of panel, quality or utilization metrics, non-visit-based services)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62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Conclusions</a:t>
            </a:r>
          </a:p>
        </p:txBody>
      </p:sp>
      <p:sp>
        <p:nvSpPr>
          <p:cNvPr id="57347" name="Content Placeholder 3"/>
          <p:cNvSpPr>
            <a:spLocks noGrp="1"/>
          </p:cNvSpPr>
          <p:nvPr>
            <p:ph idx="1"/>
          </p:nvPr>
        </p:nvSpPr>
        <p:spPr>
          <a:xfrm>
            <a:off x="457200" y="1462091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PCMH payment models are evolving over time</a:t>
            </a:r>
          </a:p>
          <a:p>
            <a:r>
              <a:rPr lang="en-US" dirty="0" smtClean="0"/>
              <a:t>Payments are larger, more divorced from typical FFS payment, and including incentives based on spending and utilization</a:t>
            </a:r>
          </a:p>
          <a:p>
            <a:r>
              <a:rPr lang="en-US" dirty="0" smtClean="0"/>
              <a:t>More integration of risk sharing </a:t>
            </a:r>
            <a:r>
              <a:rPr lang="en-US" smtClean="0"/>
              <a:t>and accountability </a:t>
            </a:r>
            <a:r>
              <a:rPr lang="en-US" smtClean="0">
                <a:sym typeface="Wingdings"/>
              </a:rPr>
              <a:t> similar </a:t>
            </a:r>
            <a:r>
              <a:rPr lang="en-US" dirty="0" smtClean="0">
                <a:sym typeface="Wingdings"/>
              </a:rPr>
              <a:t>to ACOs</a:t>
            </a:r>
            <a:endParaRPr lang="en-US" dirty="0"/>
          </a:p>
          <a:p>
            <a:pPr eaLnBrk="1" hangingPunct="1"/>
            <a:r>
              <a:rPr lang="en-US" dirty="0" smtClean="0"/>
              <a:t>The PCMH will likely serve as the foundation of ACOs, but ACOs likely will need to incorporate reformed payments to support enhanced primary care</a:t>
            </a:r>
          </a:p>
        </p:txBody>
      </p:sp>
    </p:spTree>
    <p:extLst>
      <p:ext uri="{BB962C8B-B14F-4D97-AF65-F5344CB8AC3E}">
        <p14:creationId xmlns:p14="http://schemas.microsoft.com/office/powerpoint/2010/main" val="196891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landon@hcp.med.harvard.edu</a:t>
            </a:r>
            <a:endParaRPr lang="en-US" dirty="0" smtClean="0"/>
          </a:p>
          <a:p>
            <a:r>
              <a:rPr lang="en-US" dirty="0" smtClean="0"/>
              <a:t>blandon@bidmc.harvard.edu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81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Foundational Principles of the PCMH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current primary care system is dysfunctional</a:t>
            </a:r>
          </a:p>
          <a:p>
            <a:r>
              <a:rPr lang="en-US" dirty="0" smtClean="0"/>
              <a:t>Primary care (in some form) is good </a:t>
            </a:r>
          </a:p>
          <a:p>
            <a:pPr lvl="1"/>
            <a:r>
              <a:rPr lang="en-US" dirty="0" smtClean="0"/>
              <a:t>For patients</a:t>
            </a:r>
          </a:p>
          <a:p>
            <a:pPr lvl="1"/>
            <a:r>
              <a:rPr lang="en-US" dirty="0" smtClean="0"/>
              <a:t>For the health system overall</a:t>
            </a:r>
          </a:p>
          <a:p>
            <a:r>
              <a:rPr lang="en-US" dirty="0" smtClean="0"/>
              <a:t>Need to put in place policies and incentives to achieve a high functioning primary care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35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PCMH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Organized by health plans, state, purchasers, or other groups</a:t>
            </a:r>
          </a:p>
          <a:p>
            <a:r>
              <a:rPr lang="en-US" dirty="0" smtClean="0"/>
              <a:t>Seek to use alternative primary care payment models to create an environment that supports the transformation of primary care practices to PCMHs</a:t>
            </a:r>
          </a:p>
          <a:p>
            <a:r>
              <a:rPr lang="en-US" dirty="0" smtClean="0"/>
              <a:t>Aided by:</a:t>
            </a:r>
          </a:p>
          <a:p>
            <a:pPr lvl="1"/>
            <a:r>
              <a:rPr lang="en-US" dirty="0" smtClean="0"/>
              <a:t>Learning </a:t>
            </a:r>
            <a:r>
              <a:rPr lang="en-US" dirty="0" err="1" smtClean="0"/>
              <a:t>collaboratives</a:t>
            </a:r>
            <a:endParaRPr lang="en-US" dirty="0" smtClean="0"/>
          </a:p>
          <a:p>
            <a:pPr lvl="1"/>
            <a:r>
              <a:rPr lang="en-US" dirty="0" smtClean="0"/>
              <a:t>Practice coaches</a:t>
            </a:r>
          </a:p>
          <a:p>
            <a:pPr lvl="1"/>
            <a:r>
              <a:rPr lang="en-US" dirty="0" smtClean="0"/>
              <a:t>Data and 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25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PCMH Payments are Diverse</a:t>
            </a:r>
            <a:endParaRPr lang="en-US" b="1" dirty="0"/>
          </a:p>
        </p:txBody>
      </p:sp>
      <p:graphicFrame>
        <p:nvGraphicFramePr>
          <p:cNvPr id="3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832965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5" name="TextBox 5"/>
          <p:cNvSpPr txBox="1">
            <a:spLocks noChangeArrowheads="1"/>
          </p:cNvSpPr>
          <p:nvPr/>
        </p:nvSpPr>
        <p:spPr bwMode="auto">
          <a:xfrm>
            <a:off x="381000" y="6232525"/>
            <a:ext cx="152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800" dirty="0" smtClean="0"/>
              <a:t>N=114</a:t>
            </a:r>
            <a:endParaRPr lang="en-US" altLang="en-US" sz="1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83893" y="5500048"/>
            <a:ext cx="620290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30450" y="6292334"/>
            <a:ext cx="8045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Edwards, </a:t>
            </a:r>
            <a:r>
              <a:rPr lang="en-US" dirty="0" err="1" smtClean="0"/>
              <a:t>Bitton</a:t>
            </a:r>
            <a:r>
              <a:rPr lang="en-US" dirty="0" smtClean="0"/>
              <a:t>, Hong, Landon.  </a:t>
            </a:r>
            <a:r>
              <a:rPr lang="en-US" i="1" dirty="0" smtClean="0"/>
              <a:t>Health Affairs</a:t>
            </a:r>
            <a:r>
              <a:rPr lang="en-US" dirty="0" smtClean="0"/>
              <a:t>. 2014.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02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PMPM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204197"/>
              </p:ext>
            </p:extLst>
          </p:nvPr>
        </p:nvGraphicFramePr>
        <p:xfrm>
          <a:off x="457200" y="1600200"/>
          <a:ext cx="7848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7042"/>
                <a:gridCol w="4661558"/>
              </a:tblGrid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Median</a:t>
                      </a:r>
                      <a:r>
                        <a:rPr lang="en-US" sz="1800" baseline="0" dirty="0" smtClean="0"/>
                        <a:t> of Mean PMPM (IQR)</a:t>
                      </a:r>
                      <a:endParaRPr lang="en-US" sz="1800" dirty="0"/>
                    </a:p>
                  </a:txBody>
                  <a:tcPr marL="91438" marR="914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All</a:t>
                      </a:r>
                      <a:endParaRPr lang="en-US" sz="1800" dirty="0"/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8" marR="914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  Mean PMPM</a:t>
                      </a:r>
                      <a:endParaRPr lang="en-US" sz="1800" dirty="0"/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$5.00 (3.00-8.00)</a:t>
                      </a:r>
                      <a:endParaRPr lang="en-US" sz="1800" dirty="0"/>
                    </a:p>
                  </a:txBody>
                  <a:tcPr marL="91438" marR="914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Small Commercial Single Payer</a:t>
                      </a:r>
                      <a:endParaRPr lang="en-US" sz="1800" dirty="0"/>
                    </a:p>
                  </a:txBody>
                  <a:tcPr marL="91438" marR="91438" marT="45708" marB="4570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8" marR="91438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  Mean PMPM</a:t>
                      </a:r>
                      <a:endParaRPr lang="en-US" sz="1800" dirty="0"/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$4.00 (3.50-7.00)</a:t>
                      </a:r>
                      <a:endParaRPr lang="en-US" sz="1800" dirty="0"/>
                    </a:p>
                  </a:txBody>
                  <a:tcPr marL="91438" marR="91438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Large Commercial</a:t>
                      </a:r>
                      <a:r>
                        <a:rPr lang="en-US" sz="1800" baseline="0" dirty="0" smtClean="0"/>
                        <a:t> Single Payer</a:t>
                      </a:r>
                      <a:endParaRPr lang="en-US" sz="1800" dirty="0"/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8" marR="91438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  Mean PMPM</a:t>
                      </a:r>
                      <a:endParaRPr lang="en-US" sz="1800" dirty="0"/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$5.00 (2.50-8.00)</a:t>
                      </a:r>
                      <a:endParaRPr lang="en-US" sz="1800" dirty="0"/>
                    </a:p>
                  </a:txBody>
                  <a:tcPr marL="91438" marR="91438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800" dirty="0" err="1" smtClean="0"/>
                        <a:t>Multipayer</a:t>
                      </a:r>
                      <a:endParaRPr lang="en-US" sz="1800" dirty="0"/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8" marR="91438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  Mean PMPM</a:t>
                      </a:r>
                      <a:endParaRPr lang="en-US" sz="1800" dirty="0"/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$7.25</a:t>
                      </a:r>
                      <a:r>
                        <a:rPr lang="en-US" sz="1800" baseline="0" dirty="0" smtClean="0"/>
                        <a:t> (5.35-24.00)</a:t>
                      </a:r>
                      <a:endParaRPr lang="en-US" sz="1800" dirty="0"/>
                    </a:p>
                  </a:txBody>
                  <a:tcPr marL="91438" marR="91438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Medicaid</a:t>
                      </a:r>
                      <a:r>
                        <a:rPr lang="en-US" sz="1800" baseline="0" dirty="0" smtClean="0"/>
                        <a:t> Only</a:t>
                      </a:r>
                      <a:endParaRPr lang="en-US" sz="1800" dirty="0"/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1438" marR="91438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  Mean </a:t>
                      </a:r>
                      <a:r>
                        <a:rPr lang="en-US" sz="1800" baseline="0" dirty="0" smtClean="0"/>
                        <a:t>PMPM</a:t>
                      </a:r>
                      <a:endParaRPr lang="en-US" sz="1800" dirty="0"/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$5.00 (3.00-12.15)</a:t>
                      </a:r>
                      <a:endParaRPr lang="en-US" sz="1800" dirty="0"/>
                    </a:p>
                  </a:txBody>
                  <a:tcPr marL="91438" marR="91438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57200" y="5835387"/>
            <a:ext cx="7848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Notes: PMPM was collected as minimum and maximum. We used the midpoint as the mean PMPM. Excludes </a:t>
            </a:r>
            <a:r>
              <a:rPr lang="en-US" dirty="0"/>
              <a:t>programs that only pay PMPM fees for patients with multiple chronic diseases. </a:t>
            </a:r>
          </a:p>
        </p:txBody>
      </p:sp>
    </p:spTree>
    <p:extLst>
      <p:ext uri="{BB962C8B-B14F-4D97-AF65-F5344CB8AC3E}">
        <p14:creationId xmlns:p14="http://schemas.microsoft.com/office/powerpoint/2010/main" val="365842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Comparison of PCMH initiatives in 2009 and 2013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502213"/>
              </p:ext>
            </p:extLst>
          </p:nvPr>
        </p:nvGraphicFramePr>
        <p:xfrm>
          <a:off x="239288" y="2273692"/>
          <a:ext cx="8665424" cy="2986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9032"/>
                <a:gridCol w="2063196"/>
                <a:gridCol w="2063196"/>
              </a:tblGrid>
              <a:tr h="392990"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2009 (N=26)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2013 (N=114)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</a:tr>
              <a:tr h="28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 patients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4,971,070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20,970,277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</a:tr>
              <a:tr h="28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Time limited initiatives (%)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62%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20%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</a:tr>
              <a:tr h="28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Median patients per initiative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30,000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40,986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</a:tr>
              <a:tr h="28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# Multi-payer initiatives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22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</a:tr>
              <a:tr h="28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Median patients in multi-payer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39,000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146,636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</a:tr>
              <a:tr h="28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Use shared savings (%)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0%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44%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</a:tr>
              <a:tr h="28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PMPM (range)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$0.50-$9.00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$0.25-$60.00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</a:tr>
              <a:tr h="28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Use Learning Collaborative and Consultants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15%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36.8%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</a:tr>
              <a:tr h="288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Performing Program Evaluation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40%</a:t>
                      </a:r>
                      <a:endParaRPr lang="en-US" sz="18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92%</a:t>
                      </a:r>
                      <a:endParaRPr lang="en-US" sz="18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117897" marR="117897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795158"/>
            <a:ext cx="8045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Edwards, </a:t>
            </a:r>
            <a:r>
              <a:rPr lang="en-US" dirty="0" err="1" smtClean="0"/>
              <a:t>Bitton</a:t>
            </a:r>
            <a:r>
              <a:rPr lang="en-US" dirty="0" smtClean="0"/>
              <a:t>, Hong, Landon.  </a:t>
            </a:r>
            <a:r>
              <a:rPr lang="en-US" i="1" dirty="0" smtClean="0"/>
              <a:t>Health Affairs. </a:t>
            </a:r>
            <a:r>
              <a:rPr lang="en-US" dirty="0" smtClean="0"/>
              <a:t>2014.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93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Operational Tools of PCMHs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Multidisciplinary teams</a:t>
            </a:r>
          </a:p>
          <a:p>
            <a:r>
              <a:rPr lang="en-US" dirty="0" smtClean="0"/>
              <a:t>Enhanced use of HIT and chronic disease registries for population health management</a:t>
            </a:r>
          </a:p>
          <a:p>
            <a:r>
              <a:rPr lang="en-US" dirty="0" smtClean="0"/>
              <a:t>Data to inform care management</a:t>
            </a:r>
          </a:p>
          <a:p>
            <a:r>
              <a:rPr lang="en-US" dirty="0" smtClean="0"/>
              <a:t>Online patient portals for proactive management of acute and chronic conditions</a:t>
            </a:r>
          </a:p>
          <a:p>
            <a:r>
              <a:rPr lang="en-US" dirty="0" smtClean="0"/>
              <a:t>Focus on care transitions and care coordination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69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j02407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950" y="3581400"/>
            <a:ext cx="121285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2362200" y="152400"/>
            <a:ext cx="6248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endParaRPr lang="en-US" sz="4000">
              <a:solidFill>
                <a:schemeClr val="tx2"/>
              </a:solidFill>
            </a:endParaRPr>
          </a:p>
        </p:txBody>
      </p:sp>
      <p:pic>
        <p:nvPicPr>
          <p:cNvPr id="54276" name="Picture 4" descr="j02353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295400"/>
            <a:ext cx="156686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4277" name="Group 5"/>
          <p:cNvGrpSpPr>
            <a:grpSpLocks noChangeAspect="1"/>
          </p:cNvGrpSpPr>
          <p:nvPr/>
        </p:nvGrpSpPr>
        <p:grpSpPr bwMode="auto">
          <a:xfrm>
            <a:off x="614363" y="1295400"/>
            <a:ext cx="1557337" cy="1600200"/>
            <a:chOff x="2402" y="1729"/>
            <a:chExt cx="1119" cy="1150"/>
          </a:xfrm>
        </p:grpSpPr>
        <p:sp>
          <p:nvSpPr>
            <p:cNvPr id="54294" name="AutoShape 6"/>
            <p:cNvSpPr>
              <a:spLocks noChangeAspect="1" noChangeArrowheads="1" noTextEdit="1"/>
            </p:cNvSpPr>
            <p:nvPr/>
          </p:nvSpPr>
          <p:spPr bwMode="auto">
            <a:xfrm>
              <a:off x="2402" y="1729"/>
              <a:ext cx="1119" cy="1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Freeform 7"/>
            <p:cNvSpPr>
              <a:spLocks/>
            </p:cNvSpPr>
            <p:nvPr/>
          </p:nvSpPr>
          <p:spPr bwMode="auto">
            <a:xfrm>
              <a:off x="2402" y="1729"/>
              <a:ext cx="1106" cy="1150"/>
            </a:xfrm>
            <a:custGeom>
              <a:avLst/>
              <a:gdLst>
                <a:gd name="T0" fmla="*/ 0 w 2213"/>
                <a:gd name="T1" fmla="*/ 27 h 2300"/>
                <a:gd name="T2" fmla="*/ 28 w 2213"/>
                <a:gd name="T3" fmla="*/ 72 h 2300"/>
                <a:gd name="T4" fmla="*/ 69 w 2213"/>
                <a:gd name="T5" fmla="*/ 47 h 2300"/>
                <a:gd name="T6" fmla="*/ 44 w 2213"/>
                <a:gd name="T7" fmla="*/ 0 h 2300"/>
                <a:gd name="T8" fmla="*/ 0 w 2213"/>
                <a:gd name="T9" fmla="*/ 27 h 23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3"/>
                <a:gd name="T16" fmla="*/ 0 h 2300"/>
                <a:gd name="T17" fmla="*/ 2213 w 2213"/>
                <a:gd name="T18" fmla="*/ 2300 h 23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3" h="2300">
                  <a:moveTo>
                    <a:pt x="0" y="867"/>
                  </a:moveTo>
                  <a:lnTo>
                    <a:pt x="925" y="2300"/>
                  </a:lnTo>
                  <a:lnTo>
                    <a:pt x="2213" y="1492"/>
                  </a:lnTo>
                  <a:lnTo>
                    <a:pt x="1417" y="0"/>
                  </a:lnTo>
                  <a:lnTo>
                    <a:pt x="0" y="867"/>
                  </a:lnTo>
                  <a:close/>
                </a:path>
              </a:pathLst>
            </a:custGeom>
            <a:solidFill>
              <a:srgbClr val="BAA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6" name="Freeform 8"/>
            <p:cNvSpPr>
              <a:spLocks/>
            </p:cNvSpPr>
            <p:nvPr/>
          </p:nvSpPr>
          <p:spPr bwMode="auto">
            <a:xfrm>
              <a:off x="2522" y="1854"/>
              <a:ext cx="999" cy="978"/>
            </a:xfrm>
            <a:custGeom>
              <a:avLst/>
              <a:gdLst>
                <a:gd name="T0" fmla="*/ 57 w 1998"/>
                <a:gd name="T1" fmla="*/ 14 h 1957"/>
                <a:gd name="T2" fmla="*/ 55 w 1998"/>
                <a:gd name="T3" fmla="*/ 13 h 1957"/>
                <a:gd name="T4" fmla="*/ 53 w 1998"/>
                <a:gd name="T5" fmla="*/ 12 h 1957"/>
                <a:gd name="T6" fmla="*/ 51 w 1998"/>
                <a:gd name="T7" fmla="*/ 11 h 1957"/>
                <a:gd name="T8" fmla="*/ 49 w 1998"/>
                <a:gd name="T9" fmla="*/ 11 h 1957"/>
                <a:gd name="T10" fmla="*/ 47 w 1998"/>
                <a:gd name="T11" fmla="*/ 10 h 1957"/>
                <a:gd name="T12" fmla="*/ 45 w 1998"/>
                <a:gd name="T13" fmla="*/ 9 h 1957"/>
                <a:gd name="T14" fmla="*/ 43 w 1998"/>
                <a:gd name="T15" fmla="*/ 8 h 1957"/>
                <a:gd name="T16" fmla="*/ 41 w 1998"/>
                <a:gd name="T17" fmla="*/ 8 h 1957"/>
                <a:gd name="T18" fmla="*/ 39 w 1998"/>
                <a:gd name="T19" fmla="*/ 7 h 1957"/>
                <a:gd name="T20" fmla="*/ 37 w 1998"/>
                <a:gd name="T21" fmla="*/ 6 h 1957"/>
                <a:gd name="T22" fmla="*/ 35 w 1998"/>
                <a:gd name="T23" fmla="*/ 6 h 1957"/>
                <a:gd name="T24" fmla="*/ 32 w 1998"/>
                <a:gd name="T25" fmla="*/ 5 h 1957"/>
                <a:gd name="T26" fmla="*/ 30 w 1998"/>
                <a:gd name="T27" fmla="*/ 4 h 1957"/>
                <a:gd name="T28" fmla="*/ 28 w 1998"/>
                <a:gd name="T29" fmla="*/ 4 h 1957"/>
                <a:gd name="T30" fmla="*/ 26 w 1998"/>
                <a:gd name="T31" fmla="*/ 3 h 1957"/>
                <a:gd name="T32" fmla="*/ 23 w 1998"/>
                <a:gd name="T33" fmla="*/ 3 h 1957"/>
                <a:gd name="T34" fmla="*/ 21 w 1998"/>
                <a:gd name="T35" fmla="*/ 2 h 1957"/>
                <a:gd name="T36" fmla="*/ 19 w 1998"/>
                <a:gd name="T37" fmla="*/ 2 h 1957"/>
                <a:gd name="T38" fmla="*/ 16 w 1998"/>
                <a:gd name="T39" fmla="*/ 1 h 1957"/>
                <a:gd name="T40" fmla="*/ 14 w 1998"/>
                <a:gd name="T41" fmla="*/ 1 h 1957"/>
                <a:gd name="T42" fmla="*/ 11 w 1998"/>
                <a:gd name="T43" fmla="*/ 0 h 1957"/>
                <a:gd name="T44" fmla="*/ 9 w 1998"/>
                <a:gd name="T45" fmla="*/ 0 h 1957"/>
                <a:gd name="T46" fmla="*/ 6 w 1998"/>
                <a:gd name="T47" fmla="*/ 0 h 1957"/>
                <a:gd name="T48" fmla="*/ 4 w 1998"/>
                <a:gd name="T49" fmla="*/ 0 h 1957"/>
                <a:gd name="T50" fmla="*/ 3 w 1998"/>
                <a:gd name="T51" fmla="*/ 0 h 1957"/>
                <a:gd name="T52" fmla="*/ 2 w 1998"/>
                <a:gd name="T53" fmla="*/ 0 h 1957"/>
                <a:gd name="T54" fmla="*/ 1 w 1998"/>
                <a:gd name="T55" fmla="*/ 0 h 1957"/>
                <a:gd name="T56" fmla="*/ 12 w 1998"/>
                <a:gd name="T57" fmla="*/ 60 h 1957"/>
                <a:gd name="T58" fmla="*/ 13 w 1998"/>
                <a:gd name="T59" fmla="*/ 60 h 1957"/>
                <a:gd name="T60" fmla="*/ 16 w 1998"/>
                <a:gd name="T61" fmla="*/ 59 h 1957"/>
                <a:gd name="T62" fmla="*/ 19 w 1998"/>
                <a:gd name="T63" fmla="*/ 58 h 1957"/>
                <a:gd name="T64" fmla="*/ 21 w 1998"/>
                <a:gd name="T65" fmla="*/ 57 h 1957"/>
                <a:gd name="T66" fmla="*/ 24 w 1998"/>
                <a:gd name="T67" fmla="*/ 56 h 1957"/>
                <a:gd name="T68" fmla="*/ 27 w 1998"/>
                <a:gd name="T69" fmla="*/ 56 h 1957"/>
                <a:gd name="T70" fmla="*/ 29 w 1998"/>
                <a:gd name="T71" fmla="*/ 55 h 1957"/>
                <a:gd name="T72" fmla="*/ 32 w 1998"/>
                <a:gd name="T73" fmla="*/ 55 h 1957"/>
                <a:gd name="T74" fmla="*/ 34 w 1998"/>
                <a:gd name="T75" fmla="*/ 54 h 1957"/>
                <a:gd name="T76" fmla="*/ 36 w 1998"/>
                <a:gd name="T77" fmla="*/ 54 h 1957"/>
                <a:gd name="T78" fmla="*/ 38 w 1998"/>
                <a:gd name="T79" fmla="*/ 54 h 1957"/>
                <a:gd name="T80" fmla="*/ 39 w 1998"/>
                <a:gd name="T81" fmla="*/ 54 h 1957"/>
                <a:gd name="T82" fmla="*/ 40 w 1998"/>
                <a:gd name="T83" fmla="*/ 53 h 1957"/>
                <a:gd name="T84" fmla="*/ 42 w 1998"/>
                <a:gd name="T85" fmla="*/ 53 h 1957"/>
                <a:gd name="T86" fmla="*/ 43 w 1998"/>
                <a:gd name="T87" fmla="*/ 53 h 1957"/>
                <a:gd name="T88" fmla="*/ 45 w 1998"/>
                <a:gd name="T89" fmla="*/ 53 h 1957"/>
                <a:gd name="T90" fmla="*/ 63 w 1998"/>
                <a:gd name="T91" fmla="*/ 17 h 1957"/>
                <a:gd name="T92" fmla="*/ 62 w 1998"/>
                <a:gd name="T93" fmla="*/ 16 h 1957"/>
                <a:gd name="T94" fmla="*/ 60 w 1998"/>
                <a:gd name="T95" fmla="*/ 15 h 1957"/>
                <a:gd name="T96" fmla="*/ 59 w 1998"/>
                <a:gd name="T97" fmla="*/ 15 h 1957"/>
                <a:gd name="T98" fmla="*/ 58 w 1998"/>
                <a:gd name="T99" fmla="*/ 14 h 195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998"/>
                <a:gd name="T151" fmla="*/ 0 h 1957"/>
                <a:gd name="T152" fmla="*/ 1998 w 1998"/>
                <a:gd name="T153" fmla="*/ 1957 h 195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998" h="1957">
                  <a:moveTo>
                    <a:pt x="1827" y="468"/>
                  </a:moveTo>
                  <a:lnTo>
                    <a:pt x="1797" y="454"/>
                  </a:lnTo>
                  <a:lnTo>
                    <a:pt x="1768" y="441"/>
                  </a:lnTo>
                  <a:lnTo>
                    <a:pt x="1738" y="429"/>
                  </a:lnTo>
                  <a:lnTo>
                    <a:pt x="1708" y="415"/>
                  </a:lnTo>
                  <a:lnTo>
                    <a:pt x="1676" y="402"/>
                  </a:lnTo>
                  <a:lnTo>
                    <a:pt x="1647" y="390"/>
                  </a:lnTo>
                  <a:lnTo>
                    <a:pt x="1615" y="378"/>
                  </a:lnTo>
                  <a:lnTo>
                    <a:pt x="1584" y="365"/>
                  </a:lnTo>
                  <a:lnTo>
                    <a:pt x="1553" y="353"/>
                  </a:lnTo>
                  <a:lnTo>
                    <a:pt x="1522" y="341"/>
                  </a:lnTo>
                  <a:lnTo>
                    <a:pt x="1491" y="330"/>
                  </a:lnTo>
                  <a:lnTo>
                    <a:pt x="1460" y="317"/>
                  </a:lnTo>
                  <a:lnTo>
                    <a:pt x="1428" y="305"/>
                  </a:lnTo>
                  <a:lnTo>
                    <a:pt x="1396" y="294"/>
                  </a:lnTo>
                  <a:lnTo>
                    <a:pt x="1364" y="284"/>
                  </a:lnTo>
                  <a:lnTo>
                    <a:pt x="1332" y="272"/>
                  </a:lnTo>
                  <a:lnTo>
                    <a:pt x="1298" y="260"/>
                  </a:lnTo>
                  <a:lnTo>
                    <a:pt x="1264" y="249"/>
                  </a:lnTo>
                  <a:lnTo>
                    <a:pt x="1230" y="237"/>
                  </a:lnTo>
                  <a:lnTo>
                    <a:pt x="1196" y="226"/>
                  </a:lnTo>
                  <a:lnTo>
                    <a:pt x="1161" y="216"/>
                  </a:lnTo>
                  <a:lnTo>
                    <a:pt x="1127" y="205"/>
                  </a:lnTo>
                  <a:lnTo>
                    <a:pt x="1092" y="194"/>
                  </a:lnTo>
                  <a:lnTo>
                    <a:pt x="1058" y="184"/>
                  </a:lnTo>
                  <a:lnTo>
                    <a:pt x="1023" y="174"/>
                  </a:lnTo>
                  <a:lnTo>
                    <a:pt x="987" y="164"/>
                  </a:lnTo>
                  <a:lnTo>
                    <a:pt x="953" y="154"/>
                  </a:lnTo>
                  <a:lnTo>
                    <a:pt x="917" y="145"/>
                  </a:lnTo>
                  <a:lnTo>
                    <a:pt x="881" y="136"/>
                  </a:lnTo>
                  <a:lnTo>
                    <a:pt x="846" y="128"/>
                  </a:lnTo>
                  <a:lnTo>
                    <a:pt x="810" y="119"/>
                  </a:lnTo>
                  <a:lnTo>
                    <a:pt x="774" y="111"/>
                  </a:lnTo>
                  <a:lnTo>
                    <a:pt x="736" y="101"/>
                  </a:lnTo>
                  <a:lnTo>
                    <a:pt x="698" y="93"/>
                  </a:lnTo>
                  <a:lnTo>
                    <a:pt x="660" y="85"/>
                  </a:lnTo>
                  <a:lnTo>
                    <a:pt x="622" y="77"/>
                  </a:lnTo>
                  <a:lnTo>
                    <a:pt x="584" y="70"/>
                  </a:lnTo>
                  <a:lnTo>
                    <a:pt x="545" y="63"/>
                  </a:lnTo>
                  <a:lnTo>
                    <a:pt x="506" y="57"/>
                  </a:lnTo>
                  <a:lnTo>
                    <a:pt x="466" y="50"/>
                  </a:lnTo>
                  <a:lnTo>
                    <a:pt x="427" y="43"/>
                  </a:lnTo>
                  <a:lnTo>
                    <a:pt x="388" y="37"/>
                  </a:lnTo>
                  <a:lnTo>
                    <a:pt x="349" y="31"/>
                  </a:lnTo>
                  <a:lnTo>
                    <a:pt x="309" y="25"/>
                  </a:lnTo>
                  <a:lnTo>
                    <a:pt x="269" y="21"/>
                  </a:lnTo>
                  <a:lnTo>
                    <a:pt x="229" y="16"/>
                  </a:lnTo>
                  <a:lnTo>
                    <a:pt x="189" y="12"/>
                  </a:lnTo>
                  <a:lnTo>
                    <a:pt x="148" y="7"/>
                  </a:lnTo>
                  <a:lnTo>
                    <a:pt x="128" y="5"/>
                  </a:lnTo>
                  <a:lnTo>
                    <a:pt x="109" y="4"/>
                  </a:lnTo>
                  <a:lnTo>
                    <a:pt x="92" y="4"/>
                  </a:lnTo>
                  <a:lnTo>
                    <a:pt x="75" y="2"/>
                  </a:lnTo>
                  <a:lnTo>
                    <a:pt x="58" y="2"/>
                  </a:lnTo>
                  <a:lnTo>
                    <a:pt x="41" y="1"/>
                  </a:lnTo>
                  <a:lnTo>
                    <a:pt x="22" y="1"/>
                  </a:lnTo>
                  <a:lnTo>
                    <a:pt x="0" y="0"/>
                  </a:lnTo>
                  <a:lnTo>
                    <a:pt x="358" y="1935"/>
                  </a:lnTo>
                  <a:lnTo>
                    <a:pt x="370" y="1957"/>
                  </a:lnTo>
                  <a:lnTo>
                    <a:pt x="412" y="1938"/>
                  </a:lnTo>
                  <a:lnTo>
                    <a:pt x="455" y="1921"/>
                  </a:lnTo>
                  <a:lnTo>
                    <a:pt x="498" y="1905"/>
                  </a:lnTo>
                  <a:lnTo>
                    <a:pt x="540" y="1889"/>
                  </a:lnTo>
                  <a:lnTo>
                    <a:pt x="584" y="1874"/>
                  </a:lnTo>
                  <a:lnTo>
                    <a:pt x="627" y="1859"/>
                  </a:lnTo>
                  <a:lnTo>
                    <a:pt x="669" y="1846"/>
                  </a:lnTo>
                  <a:lnTo>
                    <a:pt x="712" y="1832"/>
                  </a:lnTo>
                  <a:lnTo>
                    <a:pt x="753" y="1821"/>
                  </a:lnTo>
                  <a:lnTo>
                    <a:pt x="796" y="1809"/>
                  </a:lnTo>
                  <a:lnTo>
                    <a:pt x="839" y="1798"/>
                  </a:lnTo>
                  <a:lnTo>
                    <a:pt x="881" y="1787"/>
                  </a:lnTo>
                  <a:lnTo>
                    <a:pt x="923" y="1778"/>
                  </a:lnTo>
                  <a:lnTo>
                    <a:pt x="965" y="1770"/>
                  </a:lnTo>
                  <a:lnTo>
                    <a:pt x="1008" y="1762"/>
                  </a:lnTo>
                  <a:lnTo>
                    <a:pt x="1050" y="1755"/>
                  </a:lnTo>
                  <a:lnTo>
                    <a:pt x="1080" y="1750"/>
                  </a:lnTo>
                  <a:lnTo>
                    <a:pt x="1107" y="1747"/>
                  </a:lnTo>
                  <a:lnTo>
                    <a:pt x="1135" y="1742"/>
                  </a:lnTo>
                  <a:lnTo>
                    <a:pt x="1160" y="1739"/>
                  </a:lnTo>
                  <a:lnTo>
                    <a:pt x="1186" y="1735"/>
                  </a:lnTo>
                  <a:lnTo>
                    <a:pt x="1210" y="1732"/>
                  </a:lnTo>
                  <a:lnTo>
                    <a:pt x="1233" y="1730"/>
                  </a:lnTo>
                  <a:lnTo>
                    <a:pt x="1257" y="1727"/>
                  </a:lnTo>
                  <a:lnTo>
                    <a:pt x="1280" y="1725"/>
                  </a:lnTo>
                  <a:lnTo>
                    <a:pt x="1303" y="1723"/>
                  </a:lnTo>
                  <a:lnTo>
                    <a:pt x="1327" y="1722"/>
                  </a:lnTo>
                  <a:lnTo>
                    <a:pt x="1351" y="1720"/>
                  </a:lnTo>
                  <a:lnTo>
                    <a:pt x="1376" y="1719"/>
                  </a:lnTo>
                  <a:lnTo>
                    <a:pt x="1402" y="1719"/>
                  </a:lnTo>
                  <a:lnTo>
                    <a:pt x="1429" y="1719"/>
                  </a:lnTo>
                  <a:lnTo>
                    <a:pt x="1458" y="1720"/>
                  </a:lnTo>
                  <a:lnTo>
                    <a:pt x="1998" y="547"/>
                  </a:lnTo>
                  <a:lnTo>
                    <a:pt x="1982" y="539"/>
                  </a:lnTo>
                  <a:lnTo>
                    <a:pt x="1961" y="530"/>
                  </a:lnTo>
                  <a:lnTo>
                    <a:pt x="1938" y="519"/>
                  </a:lnTo>
                  <a:lnTo>
                    <a:pt x="1913" y="507"/>
                  </a:lnTo>
                  <a:lnTo>
                    <a:pt x="1889" y="496"/>
                  </a:lnTo>
                  <a:lnTo>
                    <a:pt x="1864" y="485"/>
                  </a:lnTo>
                  <a:lnTo>
                    <a:pt x="1844" y="475"/>
                  </a:lnTo>
                  <a:lnTo>
                    <a:pt x="1827" y="468"/>
                  </a:lnTo>
                  <a:close/>
                </a:path>
              </a:pathLst>
            </a:custGeom>
            <a:solidFill>
              <a:srgbClr val="EF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7" name="Freeform 9"/>
            <p:cNvSpPr>
              <a:spLocks/>
            </p:cNvSpPr>
            <p:nvPr/>
          </p:nvSpPr>
          <p:spPr bwMode="auto">
            <a:xfrm>
              <a:off x="2582" y="1978"/>
              <a:ext cx="790" cy="758"/>
            </a:xfrm>
            <a:custGeom>
              <a:avLst/>
              <a:gdLst>
                <a:gd name="T0" fmla="*/ 13 w 1580"/>
                <a:gd name="T1" fmla="*/ 20 h 1515"/>
                <a:gd name="T2" fmla="*/ 14 w 1580"/>
                <a:gd name="T3" fmla="*/ 23 h 1515"/>
                <a:gd name="T4" fmla="*/ 15 w 1580"/>
                <a:gd name="T5" fmla="*/ 25 h 1515"/>
                <a:gd name="T6" fmla="*/ 16 w 1580"/>
                <a:gd name="T7" fmla="*/ 28 h 1515"/>
                <a:gd name="T8" fmla="*/ 16 w 1580"/>
                <a:gd name="T9" fmla="*/ 30 h 1515"/>
                <a:gd name="T10" fmla="*/ 16 w 1580"/>
                <a:gd name="T11" fmla="*/ 34 h 1515"/>
                <a:gd name="T12" fmla="*/ 18 w 1580"/>
                <a:gd name="T13" fmla="*/ 35 h 1515"/>
                <a:gd name="T14" fmla="*/ 17 w 1580"/>
                <a:gd name="T15" fmla="*/ 39 h 1515"/>
                <a:gd name="T16" fmla="*/ 18 w 1580"/>
                <a:gd name="T17" fmla="*/ 40 h 1515"/>
                <a:gd name="T18" fmla="*/ 18 w 1580"/>
                <a:gd name="T19" fmla="*/ 44 h 1515"/>
                <a:gd name="T20" fmla="*/ 19 w 1580"/>
                <a:gd name="T21" fmla="*/ 45 h 1515"/>
                <a:gd name="T22" fmla="*/ 20 w 1580"/>
                <a:gd name="T23" fmla="*/ 46 h 1515"/>
                <a:gd name="T24" fmla="*/ 20 w 1580"/>
                <a:gd name="T25" fmla="*/ 43 h 1515"/>
                <a:gd name="T26" fmla="*/ 20 w 1580"/>
                <a:gd name="T27" fmla="*/ 44 h 1515"/>
                <a:gd name="T28" fmla="*/ 21 w 1580"/>
                <a:gd name="T29" fmla="*/ 42 h 1515"/>
                <a:gd name="T30" fmla="*/ 24 w 1580"/>
                <a:gd name="T31" fmla="*/ 43 h 1515"/>
                <a:gd name="T32" fmla="*/ 25 w 1580"/>
                <a:gd name="T33" fmla="*/ 43 h 1515"/>
                <a:gd name="T34" fmla="*/ 25 w 1580"/>
                <a:gd name="T35" fmla="*/ 44 h 1515"/>
                <a:gd name="T36" fmla="*/ 25 w 1580"/>
                <a:gd name="T37" fmla="*/ 46 h 1515"/>
                <a:gd name="T38" fmla="*/ 27 w 1580"/>
                <a:gd name="T39" fmla="*/ 44 h 1515"/>
                <a:gd name="T40" fmla="*/ 28 w 1580"/>
                <a:gd name="T41" fmla="*/ 40 h 1515"/>
                <a:gd name="T42" fmla="*/ 28 w 1580"/>
                <a:gd name="T43" fmla="*/ 35 h 1515"/>
                <a:gd name="T44" fmla="*/ 29 w 1580"/>
                <a:gd name="T45" fmla="*/ 33 h 1515"/>
                <a:gd name="T46" fmla="*/ 28 w 1580"/>
                <a:gd name="T47" fmla="*/ 29 h 1515"/>
                <a:gd name="T48" fmla="*/ 29 w 1580"/>
                <a:gd name="T49" fmla="*/ 26 h 1515"/>
                <a:gd name="T50" fmla="*/ 29 w 1580"/>
                <a:gd name="T51" fmla="*/ 23 h 1515"/>
                <a:gd name="T52" fmla="*/ 31 w 1580"/>
                <a:gd name="T53" fmla="*/ 21 h 1515"/>
                <a:gd name="T54" fmla="*/ 31 w 1580"/>
                <a:gd name="T55" fmla="*/ 18 h 1515"/>
                <a:gd name="T56" fmla="*/ 40 w 1580"/>
                <a:gd name="T57" fmla="*/ 16 h 1515"/>
                <a:gd name="T58" fmla="*/ 49 w 1580"/>
                <a:gd name="T59" fmla="*/ 12 h 1515"/>
                <a:gd name="T60" fmla="*/ 49 w 1580"/>
                <a:gd name="T61" fmla="*/ 12 h 1515"/>
                <a:gd name="T62" fmla="*/ 44 w 1580"/>
                <a:gd name="T63" fmla="*/ 13 h 1515"/>
                <a:gd name="T64" fmla="*/ 38 w 1580"/>
                <a:gd name="T65" fmla="*/ 13 h 1515"/>
                <a:gd name="T66" fmla="*/ 32 w 1580"/>
                <a:gd name="T67" fmla="*/ 9 h 1515"/>
                <a:gd name="T68" fmla="*/ 28 w 1580"/>
                <a:gd name="T69" fmla="*/ 7 h 1515"/>
                <a:gd name="T70" fmla="*/ 24 w 1580"/>
                <a:gd name="T71" fmla="*/ 9 h 1515"/>
                <a:gd name="T72" fmla="*/ 24 w 1580"/>
                <a:gd name="T73" fmla="*/ 8 h 1515"/>
                <a:gd name="T74" fmla="*/ 25 w 1580"/>
                <a:gd name="T75" fmla="*/ 7 h 1515"/>
                <a:gd name="T76" fmla="*/ 25 w 1580"/>
                <a:gd name="T77" fmla="*/ 6 h 1515"/>
                <a:gd name="T78" fmla="*/ 24 w 1580"/>
                <a:gd name="T79" fmla="*/ 5 h 1515"/>
                <a:gd name="T80" fmla="*/ 25 w 1580"/>
                <a:gd name="T81" fmla="*/ 4 h 1515"/>
                <a:gd name="T82" fmla="*/ 23 w 1580"/>
                <a:gd name="T83" fmla="*/ 1 h 1515"/>
                <a:gd name="T84" fmla="*/ 21 w 1580"/>
                <a:gd name="T85" fmla="*/ 1 h 1515"/>
                <a:gd name="T86" fmla="*/ 20 w 1580"/>
                <a:gd name="T87" fmla="*/ 1 h 1515"/>
                <a:gd name="T88" fmla="*/ 20 w 1580"/>
                <a:gd name="T89" fmla="*/ 2 h 1515"/>
                <a:gd name="T90" fmla="*/ 20 w 1580"/>
                <a:gd name="T91" fmla="*/ 5 h 1515"/>
                <a:gd name="T92" fmla="*/ 19 w 1580"/>
                <a:gd name="T93" fmla="*/ 6 h 1515"/>
                <a:gd name="T94" fmla="*/ 20 w 1580"/>
                <a:gd name="T95" fmla="*/ 8 h 1515"/>
                <a:gd name="T96" fmla="*/ 21 w 1580"/>
                <a:gd name="T97" fmla="*/ 9 h 1515"/>
                <a:gd name="T98" fmla="*/ 17 w 1580"/>
                <a:gd name="T99" fmla="*/ 7 h 1515"/>
                <a:gd name="T100" fmla="*/ 13 w 1580"/>
                <a:gd name="T101" fmla="*/ 9 h 1515"/>
                <a:gd name="T102" fmla="*/ 7 w 1580"/>
                <a:gd name="T103" fmla="*/ 13 h 1515"/>
                <a:gd name="T104" fmla="*/ 3 w 1580"/>
                <a:gd name="T105" fmla="*/ 13 h 1515"/>
                <a:gd name="T106" fmla="*/ 2 w 1580"/>
                <a:gd name="T107" fmla="*/ 16 h 1515"/>
                <a:gd name="T108" fmla="*/ 8 w 1580"/>
                <a:gd name="T109" fmla="*/ 18 h 1515"/>
                <a:gd name="T110" fmla="*/ 13 w 1580"/>
                <a:gd name="T111" fmla="*/ 18 h 1515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80"/>
                <a:gd name="T169" fmla="*/ 0 h 1515"/>
                <a:gd name="T170" fmla="*/ 1580 w 1580"/>
                <a:gd name="T171" fmla="*/ 1515 h 1515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80" h="1515">
                  <a:moveTo>
                    <a:pt x="424" y="562"/>
                  </a:moveTo>
                  <a:lnTo>
                    <a:pt x="414" y="574"/>
                  </a:lnTo>
                  <a:lnTo>
                    <a:pt x="408" y="585"/>
                  </a:lnTo>
                  <a:lnTo>
                    <a:pt x="402" y="598"/>
                  </a:lnTo>
                  <a:lnTo>
                    <a:pt x="398" y="611"/>
                  </a:lnTo>
                  <a:lnTo>
                    <a:pt x="397" y="624"/>
                  </a:lnTo>
                  <a:lnTo>
                    <a:pt x="398" y="638"/>
                  </a:lnTo>
                  <a:lnTo>
                    <a:pt x="402" y="652"/>
                  </a:lnTo>
                  <a:lnTo>
                    <a:pt x="408" y="666"/>
                  </a:lnTo>
                  <a:lnTo>
                    <a:pt x="414" y="677"/>
                  </a:lnTo>
                  <a:lnTo>
                    <a:pt x="424" y="688"/>
                  </a:lnTo>
                  <a:lnTo>
                    <a:pt x="433" y="698"/>
                  </a:lnTo>
                  <a:lnTo>
                    <a:pt x="444" y="706"/>
                  </a:lnTo>
                  <a:lnTo>
                    <a:pt x="456" y="713"/>
                  </a:lnTo>
                  <a:lnTo>
                    <a:pt x="470" y="719"/>
                  </a:lnTo>
                  <a:lnTo>
                    <a:pt x="484" y="725"/>
                  </a:lnTo>
                  <a:lnTo>
                    <a:pt x="497" y="729"/>
                  </a:lnTo>
                  <a:lnTo>
                    <a:pt x="488" y="741"/>
                  </a:lnTo>
                  <a:lnTo>
                    <a:pt x="477" y="755"/>
                  </a:lnTo>
                  <a:lnTo>
                    <a:pt x="466" y="772"/>
                  </a:lnTo>
                  <a:lnTo>
                    <a:pt x="458" y="791"/>
                  </a:lnTo>
                  <a:lnTo>
                    <a:pt x="452" y="812"/>
                  </a:lnTo>
                  <a:lnTo>
                    <a:pt x="452" y="835"/>
                  </a:lnTo>
                  <a:lnTo>
                    <a:pt x="459" y="857"/>
                  </a:lnTo>
                  <a:lnTo>
                    <a:pt x="474" y="880"/>
                  </a:lnTo>
                  <a:lnTo>
                    <a:pt x="480" y="886"/>
                  </a:lnTo>
                  <a:lnTo>
                    <a:pt x="486" y="892"/>
                  </a:lnTo>
                  <a:lnTo>
                    <a:pt x="493" y="896"/>
                  </a:lnTo>
                  <a:lnTo>
                    <a:pt x="499" y="901"/>
                  </a:lnTo>
                  <a:lnTo>
                    <a:pt x="505" y="906"/>
                  </a:lnTo>
                  <a:lnTo>
                    <a:pt x="512" y="909"/>
                  </a:lnTo>
                  <a:lnTo>
                    <a:pt x="519" y="912"/>
                  </a:lnTo>
                  <a:lnTo>
                    <a:pt x="527" y="916"/>
                  </a:lnTo>
                  <a:lnTo>
                    <a:pt x="518" y="926"/>
                  </a:lnTo>
                  <a:lnTo>
                    <a:pt x="508" y="939"/>
                  </a:lnTo>
                  <a:lnTo>
                    <a:pt x="497" y="955"/>
                  </a:lnTo>
                  <a:lnTo>
                    <a:pt x="489" y="973"/>
                  </a:lnTo>
                  <a:lnTo>
                    <a:pt x="484" y="994"/>
                  </a:lnTo>
                  <a:lnTo>
                    <a:pt x="484" y="1016"/>
                  </a:lnTo>
                  <a:lnTo>
                    <a:pt x="489" y="1040"/>
                  </a:lnTo>
                  <a:lnTo>
                    <a:pt x="502" y="1065"/>
                  </a:lnTo>
                  <a:lnTo>
                    <a:pt x="508" y="1071"/>
                  </a:lnTo>
                  <a:lnTo>
                    <a:pt x="514" y="1078"/>
                  </a:lnTo>
                  <a:lnTo>
                    <a:pt x="519" y="1084"/>
                  </a:lnTo>
                  <a:lnTo>
                    <a:pt x="526" y="1089"/>
                  </a:lnTo>
                  <a:lnTo>
                    <a:pt x="533" y="1094"/>
                  </a:lnTo>
                  <a:lnTo>
                    <a:pt x="541" y="1098"/>
                  </a:lnTo>
                  <a:lnTo>
                    <a:pt x="549" y="1103"/>
                  </a:lnTo>
                  <a:lnTo>
                    <a:pt x="557" y="1106"/>
                  </a:lnTo>
                  <a:lnTo>
                    <a:pt x="549" y="1114"/>
                  </a:lnTo>
                  <a:lnTo>
                    <a:pt x="540" y="1127"/>
                  </a:lnTo>
                  <a:lnTo>
                    <a:pt x="530" y="1143"/>
                  </a:lnTo>
                  <a:lnTo>
                    <a:pt x="522" y="1161"/>
                  </a:lnTo>
                  <a:lnTo>
                    <a:pt x="515" y="1182"/>
                  </a:lnTo>
                  <a:lnTo>
                    <a:pt x="512" y="1204"/>
                  </a:lnTo>
                  <a:lnTo>
                    <a:pt x="516" y="1227"/>
                  </a:lnTo>
                  <a:lnTo>
                    <a:pt x="527" y="1251"/>
                  </a:lnTo>
                  <a:lnTo>
                    <a:pt x="533" y="1258"/>
                  </a:lnTo>
                  <a:lnTo>
                    <a:pt x="539" y="1265"/>
                  </a:lnTo>
                  <a:lnTo>
                    <a:pt x="545" y="1271"/>
                  </a:lnTo>
                  <a:lnTo>
                    <a:pt x="552" y="1277"/>
                  </a:lnTo>
                  <a:lnTo>
                    <a:pt x="533" y="1308"/>
                  </a:lnTo>
                  <a:lnTo>
                    <a:pt x="527" y="1335"/>
                  </a:lnTo>
                  <a:lnTo>
                    <a:pt x="532" y="1361"/>
                  </a:lnTo>
                  <a:lnTo>
                    <a:pt x="542" y="1381"/>
                  </a:lnTo>
                  <a:lnTo>
                    <a:pt x="556" y="1399"/>
                  </a:lnTo>
                  <a:lnTo>
                    <a:pt x="570" y="1413"/>
                  </a:lnTo>
                  <a:lnTo>
                    <a:pt x="580" y="1421"/>
                  </a:lnTo>
                  <a:lnTo>
                    <a:pt x="585" y="1423"/>
                  </a:lnTo>
                  <a:lnTo>
                    <a:pt x="584" y="1422"/>
                  </a:lnTo>
                  <a:lnTo>
                    <a:pt x="594" y="1429"/>
                  </a:lnTo>
                  <a:lnTo>
                    <a:pt x="603" y="1434"/>
                  </a:lnTo>
                  <a:lnTo>
                    <a:pt x="613" y="1440"/>
                  </a:lnTo>
                  <a:lnTo>
                    <a:pt x="622" y="1445"/>
                  </a:lnTo>
                  <a:lnTo>
                    <a:pt x="629" y="1448"/>
                  </a:lnTo>
                  <a:lnTo>
                    <a:pt x="635" y="1451"/>
                  </a:lnTo>
                  <a:lnTo>
                    <a:pt x="638" y="1453"/>
                  </a:lnTo>
                  <a:lnTo>
                    <a:pt x="639" y="1453"/>
                  </a:lnTo>
                  <a:lnTo>
                    <a:pt x="636" y="1442"/>
                  </a:lnTo>
                  <a:lnTo>
                    <a:pt x="629" y="1419"/>
                  </a:lnTo>
                  <a:lnTo>
                    <a:pt x="621" y="1394"/>
                  </a:lnTo>
                  <a:lnTo>
                    <a:pt x="617" y="1373"/>
                  </a:lnTo>
                  <a:lnTo>
                    <a:pt x="617" y="1372"/>
                  </a:lnTo>
                  <a:lnTo>
                    <a:pt x="617" y="1374"/>
                  </a:lnTo>
                  <a:lnTo>
                    <a:pt x="618" y="1377"/>
                  </a:lnTo>
                  <a:lnTo>
                    <a:pt x="618" y="1378"/>
                  </a:lnTo>
                  <a:lnTo>
                    <a:pt x="618" y="1377"/>
                  </a:lnTo>
                  <a:lnTo>
                    <a:pt x="620" y="1372"/>
                  </a:lnTo>
                  <a:lnTo>
                    <a:pt x="622" y="1366"/>
                  </a:lnTo>
                  <a:lnTo>
                    <a:pt x="625" y="1360"/>
                  </a:lnTo>
                  <a:lnTo>
                    <a:pt x="631" y="1351"/>
                  </a:lnTo>
                  <a:lnTo>
                    <a:pt x="639" y="1343"/>
                  </a:lnTo>
                  <a:lnTo>
                    <a:pt x="651" y="1335"/>
                  </a:lnTo>
                  <a:lnTo>
                    <a:pt x="665" y="1328"/>
                  </a:lnTo>
                  <a:lnTo>
                    <a:pt x="665" y="1476"/>
                  </a:lnTo>
                  <a:lnTo>
                    <a:pt x="691" y="1515"/>
                  </a:lnTo>
                  <a:lnTo>
                    <a:pt x="726" y="1470"/>
                  </a:lnTo>
                  <a:lnTo>
                    <a:pt x="726" y="1321"/>
                  </a:lnTo>
                  <a:lnTo>
                    <a:pt x="739" y="1328"/>
                  </a:lnTo>
                  <a:lnTo>
                    <a:pt x="750" y="1336"/>
                  </a:lnTo>
                  <a:lnTo>
                    <a:pt x="758" y="1345"/>
                  </a:lnTo>
                  <a:lnTo>
                    <a:pt x="764" y="1353"/>
                  </a:lnTo>
                  <a:lnTo>
                    <a:pt x="767" y="1360"/>
                  </a:lnTo>
                  <a:lnTo>
                    <a:pt x="769" y="1365"/>
                  </a:lnTo>
                  <a:lnTo>
                    <a:pt x="771" y="1370"/>
                  </a:lnTo>
                  <a:lnTo>
                    <a:pt x="771" y="1371"/>
                  </a:lnTo>
                  <a:lnTo>
                    <a:pt x="772" y="1370"/>
                  </a:lnTo>
                  <a:lnTo>
                    <a:pt x="772" y="1369"/>
                  </a:lnTo>
                  <a:lnTo>
                    <a:pt x="772" y="1368"/>
                  </a:lnTo>
                  <a:lnTo>
                    <a:pt x="773" y="1370"/>
                  </a:lnTo>
                  <a:lnTo>
                    <a:pt x="773" y="1373"/>
                  </a:lnTo>
                  <a:lnTo>
                    <a:pt x="774" y="1376"/>
                  </a:lnTo>
                  <a:lnTo>
                    <a:pt x="774" y="1379"/>
                  </a:lnTo>
                  <a:lnTo>
                    <a:pt x="773" y="1404"/>
                  </a:lnTo>
                  <a:lnTo>
                    <a:pt x="766" y="1429"/>
                  </a:lnTo>
                  <a:lnTo>
                    <a:pt x="758" y="1445"/>
                  </a:lnTo>
                  <a:lnTo>
                    <a:pt x="753" y="1452"/>
                  </a:lnTo>
                  <a:lnTo>
                    <a:pt x="754" y="1452"/>
                  </a:lnTo>
                  <a:lnTo>
                    <a:pt x="759" y="1451"/>
                  </a:lnTo>
                  <a:lnTo>
                    <a:pt x="765" y="1448"/>
                  </a:lnTo>
                  <a:lnTo>
                    <a:pt x="773" y="1445"/>
                  </a:lnTo>
                  <a:lnTo>
                    <a:pt x="782" y="1440"/>
                  </a:lnTo>
                  <a:lnTo>
                    <a:pt x="794" y="1434"/>
                  </a:lnTo>
                  <a:lnTo>
                    <a:pt x="804" y="1426"/>
                  </a:lnTo>
                  <a:lnTo>
                    <a:pt x="815" y="1417"/>
                  </a:lnTo>
                  <a:lnTo>
                    <a:pt x="825" y="1409"/>
                  </a:lnTo>
                  <a:lnTo>
                    <a:pt x="835" y="1399"/>
                  </a:lnTo>
                  <a:lnTo>
                    <a:pt x="845" y="1385"/>
                  </a:lnTo>
                  <a:lnTo>
                    <a:pt x="855" y="1370"/>
                  </a:lnTo>
                  <a:lnTo>
                    <a:pt x="860" y="1353"/>
                  </a:lnTo>
                  <a:lnTo>
                    <a:pt x="864" y="1333"/>
                  </a:lnTo>
                  <a:lnTo>
                    <a:pt x="860" y="1312"/>
                  </a:lnTo>
                  <a:lnTo>
                    <a:pt x="852" y="1289"/>
                  </a:lnTo>
                  <a:lnTo>
                    <a:pt x="865" y="1280"/>
                  </a:lnTo>
                  <a:lnTo>
                    <a:pt x="880" y="1265"/>
                  </a:lnTo>
                  <a:lnTo>
                    <a:pt x="895" y="1248"/>
                  </a:lnTo>
                  <a:lnTo>
                    <a:pt x="909" y="1226"/>
                  </a:lnTo>
                  <a:lnTo>
                    <a:pt x="917" y="1200"/>
                  </a:lnTo>
                  <a:lnTo>
                    <a:pt x="918" y="1172"/>
                  </a:lnTo>
                  <a:lnTo>
                    <a:pt x="910" y="1141"/>
                  </a:lnTo>
                  <a:lnTo>
                    <a:pt x="890" y="1107"/>
                  </a:lnTo>
                  <a:lnTo>
                    <a:pt x="890" y="1106"/>
                  </a:lnTo>
                  <a:lnTo>
                    <a:pt x="889" y="1106"/>
                  </a:lnTo>
                  <a:lnTo>
                    <a:pt x="889" y="1105"/>
                  </a:lnTo>
                  <a:lnTo>
                    <a:pt x="902" y="1091"/>
                  </a:lnTo>
                  <a:lnTo>
                    <a:pt x="913" y="1073"/>
                  </a:lnTo>
                  <a:lnTo>
                    <a:pt x="924" y="1052"/>
                  </a:lnTo>
                  <a:lnTo>
                    <a:pt x="932" y="1028"/>
                  </a:lnTo>
                  <a:lnTo>
                    <a:pt x="933" y="1001"/>
                  </a:lnTo>
                  <a:lnTo>
                    <a:pt x="930" y="973"/>
                  </a:lnTo>
                  <a:lnTo>
                    <a:pt x="917" y="942"/>
                  </a:lnTo>
                  <a:lnTo>
                    <a:pt x="894" y="910"/>
                  </a:lnTo>
                  <a:lnTo>
                    <a:pt x="889" y="906"/>
                  </a:lnTo>
                  <a:lnTo>
                    <a:pt x="885" y="902"/>
                  </a:lnTo>
                  <a:lnTo>
                    <a:pt x="880" y="899"/>
                  </a:lnTo>
                  <a:lnTo>
                    <a:pt x="874" y="895"/>
                  </a:lnTo>
                  <a:lnTo>
                    <a:pt x="882" y="891"/>
                  </a:lnTo>
                  <a:lnTo>
                    <a:pt x="893" y="884"/>
                  </a:lnTo>
                  <a:lnTo>
                    <a:pt x="903" y="874"/>
                  </a:lnTo>
                  <a:lnTo>
                    <a:pt x="913" y="862"/>
                  </a:lnTo>
                  <a:lnTo>
                    <a:pt x="924" y="847"/>
                  </a:lnTo>
                  <a:lnTo>
                    <a:pt x="932" y="829"/>
                  </a:lnTo>
                  <a:lnTo>
                    <a:pt x="938" y="810"/>
                  </a:lnTo>
                  <a:lnTo>
                    <a:pt x="940" y="787"/>
                  </a:lnTo>
                  <a:lnTo>
                    <a:pt x="939" y="770"/>
                  </a:lnTo>
                  <a:lnTo>
                    <a:pt x="935" y="753"/>
                  </a:lnTo>
                  <a:lnTo>
                    <a:pt x="930" y="738"/>
                  </a:lnTo>
                  <a:lnTo>
                    <a:pt x="920" y="725"/>
                  </a:lnTo>
                  <a:lnTo>
                    <a:pt x="933" y="720"/>
                  </a:lnTo>
                  <a:lnTo>
                    <a:pt x="945" y="714"/>
                  </a:lnTo>
                  <a:lnTo>
                    <a:pt x="956" y="708"/>
                  </a:lnTo>
                  <a:lnTo>
                    <a:pt x="966" y="702"/>
                  </a:lnTo>
                  <a:lnTo>
                    <a:pt x="976" y="693"/>
                  </a:lnTo>
                  <a:lnTo>
                    <a:pt x="984" y="685"/>
                  </a:lnTo>
                  <a:lnTo>
                    <a:pt x="992" y="676"/>
                  </a:lnTo>
                  <a:lnTo>
                    <a:pt x="998" y="666"/>
                  </a:lnTo>
                  <a:lnTo>
                    <a:pt x="1003" y="651"/>
                  </a:lnTo>
                  <a:lnTo>
                    <a:pt x="1007" y="637"/>
                  </a:lnTo>
                  <a:lnTo>
                    <a:pt x="1008" y="623"/>
                  </a:lnTo>
                  <a:lnTo>
                    <a:pt x="1007" y="609"/>
                  </a:lnTo>
                  <a:lnTo>
                    <a:pt x="1003" y="597"/>
                  </a:lnTo>
                  <a:lnTo>
                    <a:pt x="998" y="584"/>
                  </a:lnTo>
                  <a:lnTo>
                    <a:pt x="989" y="572"/>
                  </a:lnTo>
                  <a:lnTo>
                    <a:pt x="980" y="561"/>
                  </a:lnTo>
                  <a:lnTo>
                    <a:pt x="1025" y="562"/>
                  </a:lnTo>
                  <a:lnTo>
                    <a:pt x="1072" y="559"/>
                  </a:lnTo>
                  <a:lnTo>
                    <a:pt x="1122" y="551"/>
                  </a:lnTo>
                  <a:lnTo>
                    <a:pt x="1172" y="539"/>
                  </a:lnTo>
                  <a:lnTo>
                    <a:pt x="1222" y="524"/>
                  </a:lnTo>
                  <a:lnTo>
                    <a:pt x="1272" y="507"/>
                  </a:lnTo>
                  <a:lnTo>
                    <a:pt x="1320" y="488"/>
                  </a:lnTo>
                  <a:lnTo>
                    <a:pt x="1367" y="469"/>
                  </a:lnTo>
                  <a:lnTo>
                    <a:pt x="1411" y="448"/>
                  </a:lnTo>
                  <a:lnTo>
                    <a:pt x="1452" y="428"/>
                  </a:lnTo>
                  <a:lnTo>
                    <a:pt x="1487" y="410"/>
                  </a:lnTo>
                  <a:lnTo>
                    <a:pt x="1518" y="394"/>
                  </a:lnTo>
                  <a:lnTo>
                    <a:pt x="1544" y="380"/>
                  </a:lnTo>
                  <a:lnTo>
                    <a:pt x="1563" y="369"/>
                  </a:lnTo>
                  <a:lnTo>
                    <a:pt x="1575" y="362"/>
                  </a:lnTo>
                  <a:lnTo>
                    <a:pt x="1580" y="359"/>
                  </a:lnTo>
                  <a:lnTo>
                    <a:pt x="1577" y="359"/>
                  </a:lnTo>
                  <a:lnTo>
                    <a:pt x="1573" y="362"/>
                  </a:lnTo>
                  <a:lnTo>
                    <a:pt x="1563" y="364"/>
                  </a:lnTo>
                  <a:lnTo>
                    <a:pt x="1552" y="366"/>
                  </a:lnTo>
                  <a:lnTo>
                    <a:pt x="1537" y="370"/>
                  </a:lnTo>
                  <a:lnTo>
                    <a:pt x="1518" y="373"/>
                  </a:lnTo>
                  <a:lnTo>
                    <a:pt x="1499" y="378"/>
                  </a:lnTo>
                  <a:lnTo>
                    <a:pt x="1477" y="381"/>
                  </a:lnTo>
                  <a:lnTo>
                    <a:pt x="1453" y="386"/>
                  </a:lnTo>
                  <a:lnTo>
                    <a:pt x="1426" y="390"/>
                  </a:lnTo>
                  <a:lnTo>
                    <a:pt x="1399" y="394"/>
                  </a:lnTo>
                  <a:lnTo>
                    <a:pt x="1370" y="397"/>
                  </a:lnTo>
                  <a:lnTo>
                    <a:pt x="1340" y="400"/>
                  </a:lnTo>
                  <a:lnTo>
                    <a:pt x="1310" y="402"/>
                  </a:lnTo>
                  <a:lnTo>
                    <a:pt x="1278" y="404"/>
                  </a:lnTo>
                  <a:lnTo>
                    <a:pt x="1246" y="404"/>
                  </a:lnTo>
                  <a:lnTo>
                    <a:pt x="1215" y="402"/>
                  </a:lnTo>
                  <a:lnTo>
                    <a:pt x="1187" y="396"/>
                  </a:lnTo>
                  <a:lnTo>
                    <a:pt x="1160" y="386"/>
                  </a:lnTo>
                  <a:lnTo>
                    <a:pt x="1134" y="373"/>
                  </a:lnTo>
                  <a:lnTo>
                    <a:pt x="1109" y="358"/>
                  </a:lnTo>
                  <a:lnTo>
                    <a:pt x="1085" y="341"/>
                  </a:lnTo>
                  <a:lnTo>
                    <a:pt x="1063" y="324"/>
                  </a:lnTo>
                  <a:lnTo>
                    <a:pt x="1041" y="305"/>
                  </a:lnTo>
                  <a:lnTo>
                    <a:pt x="1021" y="287"/>
                  </a:lnTo>
                  <a:lnTo>
                    <a:pt x="1000" y="269"/>
                  </a:lnTo>
                  <a:lnTo>
                    <a:pt x="980" y="252"/>
                  </a:lnTo>
                  <a:lnTo>
                    <a:pt x="961" y="238"/>
                  </a:lnTo>
                  <a:lnTo>
                    <a:pt x="941" y="226"/>
                  </a:lnTo>
                  <a:lnTo>
                    <a:pt x="921" y="216"/>
                  </a:lnTo>
                  <a:lnTo>
                    <a:pt x="902" y="211"/>
                  </a:lnTo>
                  <a:lnTo>
                    <a:pt x="882" y="210"/>
                  </a:lnTo>
                  <a:lnTo>
                    <a:pt x="853" y="213"/>
                  </a:lnTo>
                  <a:lnTo>
                    <a:pt x="827" y="220"/>
                  </a:lnTo>
                  <a:lnTo>
                    <a:pt x="805" y="229"/>
                  </a:lnTo>
                  <a:lnTo>
                    <a:pt x="784" y="241"/>
                  </a:lnTo>
                  <a:lnTo>
                    <a:pt x="768" y="252"/>
                  </a:lnTo>
                  <a:lnTo>
                    <a:pt x="754" y="265"/>
                  </a:lnTo>
                  <a:lnTo>
                    <a:pt x="743" y="276"/>
                  </a:lnTo>
                  <a:lnTo>
                    <a:pt x="735" y="287"/>
                  </a:lnTo>
                  <a:lnTo>
                    <a:pt x="736" y="258"/>
                  </a:lnTo>
                  <a:lnTo>
                    <a:pt x="743" y="256"/>
                  </a:lnTo>
                  <a:lnTo>
                    <a:pt x="747" y="252"/>
                  </a:lnTo>
                  <a:lnTo>
                    <a:pt x="752" y="250"/>
                  </a:lnTo>
                  <a:lnTo>
                    <a:pt x="756" y="246"/>
                  </a:lnTo>
                  <a:lnTo>
                    <a:pt x="776" y="233"/>
                  </a:lnTo>
                  <a:lnTo>
                    <a:pt x="788" y="226"/>
                  </a:lnTo>
                  <a:lnTo>
                    <a:pt x="797" y="218"/>
                  </a:lnTo>
                  <a:lnTo>
                    <a:pt x="803" y="208"/>
                  </a:lnTo>
                  <a:lnTo>
                    <a:pt x="805" y="199"/>
                  </a:lnTo>
                  <a:lnTo>
                    <a:pt x="804" y="192"/>
                  </a:lnTo>
                  <a:lnTo>
                    <a:pt x="800" y="185"/>
                  </a:lnTo>
                  <a:lnTo>
                    <a:pt x="795" y="178"/>
                  </a:lnTo>
                  <a:lnTo>
                    <a:pt x="788" y="173"/>
                  </a:lnTo>
                  <a:lnTo>
                    <a:pt x="779" y="167"/>
                  </a:lnTo>
                  <a:lnTo>
                    <a:pt x="768" y="162"/>
                  </a:lnTo>
                  <a:lnTo>
                    <a:pt x="757" y="158"/>
                  </a:lnTo>
                  <a:lnTo>
                    <a:pt x="743" y="154"/>
                  </a:lnTo>
                  <a:lnTo>
                    <a:pt x="744" y="153"/>
                  </a:lnTo>
                  <a:lnTo>
                    <a:pt x="749" y="148"/>
                  </a:lnTo>
                  <a:lnTo>
                    <a:pt x="753" y="144"/>
                  </a:lnTo>
                  <a:lnTo>
                    <a:pt x="757" y="138"/>
                  </a:lnTo>
                  <a:lnTo>
                    <a:pt x="760" y="133"/>
                  </a:lnTo>
                  <a:lnTo>
                    <a:pt x="767" y="122"/>
                  </a:lnTo>
                  <a:lnTo>
                    <a:pt x="772" y="110"/>
                  </a:lnTo>
                  <a:lnTo>
                    <a:pt x="775" y="98"/>
                  </a:lnTo>
                  <a:lnTo>
                    <a:pt x="776" y="84"/>
                  </a:lnTo>
                  <a:lnTo>
                    <a:pt x="775" y="67"/>
                  </a:lnTo>
                  <a:lnTo>
                    <a:pt x="769" y="52"/>
                  </a:lnTo>
                  <a:lnTo>
                    <a:pt x="762" y="37"/>
                  </a:lnTo>
                  <a:lnTo>
                    <a:pt x="752" y="24"/>
                  </a:lnTo>
                  <a:lnTo>
                    <a:pt x="739" y="15"/>
                  </a:lnTo>
                  <a:lnTo>
                    <a:pt x="726" y="7"/>
                  </a:lnTo>
                  <a:lnTo>
                    <a:pt x="709" y="1"/>
                  </a:lnTo>
                  <a:lnTo>
                    <a:pt x="692" y="0"/>
                  </a:lnTo>
                  <a:lnTo>
                    <a:pt x="684" y="0"/>
                  </a:lnTo>
                  <a:lnTo>
                    <a:pt x="676" y="1"/>
                  </a:lnTo>
                  <a:lnTo>
                    <a:pt x="668" y="3"/>
                  </a:lnTo>
                  <a:lnTo>
                    <a:pt x="661" y="7"/>
                  </a:lnTo>
                  <a:lnTo>
                    <a:pt x="654" y="10"/>
                  </a:lnTo>
                  <a:lnTo>
                    <a:pt x="647" y="14"/>
                  </a:lnTo>
                  <a:lnTo>
                    <a:pt x="640" y="18"/>
                  </a:lnTo>
                  <a:lnTo>
                    <a:pt x="635" y="24"/>
                  </a:lnTo>
                  <a:lnTo>
                    <a:pt x="636" y="23"/>
                  </a:lnTo>
                  <a:lnTo>
                    <a:pt x="631" y="27"/>
                  </a:lnTo>
                  <a:lnTo>
                    <a:pt x="626" y="32"/>
                  </a:lnTo>
                  <a:lnTo>
                    <a:pt x="622" y="37"/>
                  </a:lnTo>
                  <a:lnTo>
                    <a:pt x="617" y="42"/>
                  </a:lnTo>
                  <a:lnTo>
                    <a:pt x="617" y="41"/>
                  </a:lnTo>
                  <a:lnTo>
                    <a:pt x="610" y="53"/>
                  </a:lnTo>
                  <a:lnTo>
                    <a:pt x="606" y="64"/>
                  </a:lnTo>
                  <a:lnTo>
                    <a:pt x="602" y="78"/>
                  </a:lnTo>
                  <a:lnTo>
                    <a:pt x="601" y="92"/>
                  </a:lnTo>
                  <a:lnTo>
                    <a:pt x="603" y="112"/>
                  </a:lnTo>
                  <a:lnTo>
                    <a:pt x="610" y="130"/>
                  </a:lnTo>
                  <a:lnTo>
                    <a:pt x="621" y="146"/>
                  </a:lnTo>
                  <a:lnTo>
                    <a:pt x="635" y="160"/>
                  </a:lnTo>
                  <a:lnTo>
                    <a:pt x="623" y="165"/>
                  </a:lnTo>
                  <a:lnTo>
                    <a:pt x="613" y="168"/>
                  </a:lnTo>
                  <a:lnTo>
                    <a:pt x="603" y="174"/>
                  </a:lnTo>
                  <a:lnTo>
                    <a:pt x="597" y="178"/>
                  </a:lnTo>
                  <a:lnTo>
                    <a:pt x="591" y="183"/>
                  </a:lnTo>
                  <a:lnTo>
                    <a:pt x="587" y="189"/>
                  </a:lnTo>
                  <a:lnTo>
                    <a:pt x="585" y="193"/>
                  </a:lnTo>
                  <a:lnTo>
                    <a:pt x="584" y="199"/>
                  </a:lnTo>
                  <a:lnTo>
                    <a:pt x="585" y="208"/>
                  </a:lnTo>
                  <a:lnTo>
                    <a:pt x="591" y="216"/>
                  </a:lnTo>
                  <a:lnTo>
                    <a:pt x="599" y="224"/>
                  </a:lnTo>
                  <a:lnTo>
                    <a:pt x="609" y="231"/>
                  </a:lnTo>
                  <a:lnTo>
                    <a:pt x="628" y="243"/>
                  </a:lnTo>
                  <a:lnTo>
                    <a:pt x="630" y="248"/>
                  </a:lnTo>
                  <a:lnTo>
                    <a:pt x="636" y="252"/>
                  </a:lnTo>
                  <a:lnTo>
                    <a:pt x="643" y="256"/>
                  </a:lnTo>
                  <a:lnTo>
                    <a:pt x="654" y="259"/>
                  </a:lnTo>
                  <a:lnTo>
                    <a:pt x="655" y="289"/>
                  </a:lnTo>
                  <a:lnTo>
                    <a:pt x="651" y="287"/>
                  </a:lnTo>
                  <a:lnTo>
                    <a:pt x="643" y="276"/>
                  </a:lnTo>
                  <a:lnTo>
                    <a:pt x="631" y="266"/>
                  </a:lnTo>
                  <a:lnTo>
                    <a:pt x="617" y="253"/>
                  </a:lnTo>
                  <a:lnTo>
                    <a:pt x="601" y="242"/>
                  </a:lnTo>
                  <a:lnTo>
                    <a:pt x="582" y="231"/>
                  </a:lnTo>
                  <a:lnTo>
                    <a:pt x="560" y="222"/>
                  </a:lnTo>
                  <a:lnTo>
                    <a:pt x="534" y="216"/>
                  </a:lnTo>
                  <a:lnTo>
                    <a:pt x="505" y="213"/>
                  </a:lnTo>
                  <a:lnTo>
                    <a:pt x="486" y="214"/>
                  </a:lnTo>
                  <a:lnTo>
                    <a:pt x="466" y="220"/>
                  </a:lnTo>
                  <a:lnTo>
                    <a:pt x="448" y="229"/>
                  </a:lnTo>
                  <a:lnTo>
                    <a:pt x="428" y="242"/>
                  </a:lnTo>
                  <a:lnTo>
                    <a:pt x="409" y="256"/>
                  </a:lnTo>
                  <a:lnTo>
                    <a:pt x="389" y="272"/>
                  </a:lnTo>
                  <a:lnTo>
                    <a:pt x="369" y="290"/>
                  </a:lnTo>
                  <a:lnTo>
                    <a:pt x="349" y="307"/>
                  </a:lnTo>
                  <a:lnTo>
                    <a:pt x="327" y="326"/>
                  </a:lnTo>
                  <a:lnTo>
                    <a:pt x="304" y="344"/>
                  </a:lnTo>
                  <a:lnTo>
                    <a:pt x="281" y="360"/>
                  </a:lnTo>
                  <a:lnTo>
                    <a:pt x="255" y="375"/>
                  </a:lnTo>
                  <a:lnTo>
                    <a:pt x="230" y="388"/>
                  </a:lnTo>
                  <a:lnTo>
                    <a:pt x="202" y="398"/>
                  </a:lnTo>
                  <a:lnTo>
                    <a:pt x="174" y="404"/>
                  </a:lnTo>
                  <a:lnTo>
                    <a:pt x="142" y="407"/>
                  </a:lnTo>
                  <a:lnTo>
                    <a:pt x="124" y="407"/>
                  </a:lnTo>
                  <a:lnTo>
                    <a:pt x="106" y="405"/>
                  </a:lnTo>
                  <a:lnTo>
                    <a:pt x="87" y="405"/>
                  </a:lnTo>
                  <a:lnTo>
                    <a:pt x="70" y="404"/>
                  </a:lnTo>
                  <a:lnTo>
                    <a:pt x="51" y="403"/>
                  </a:lnTo>
                  <a:lnTo>
                    <a:pt x="34" y="401"/>
                  </a:lnTo>
                  <a:lnTo>
                    <a:pt x="17" y="400"/>
                  </a:lnTo>
                  <a:lnTo>
                    <a:pt x="0" y="397"/>
                  </a:lnTo>
                  <a:lnTo>
                    <a:pt x="12" y="468"/>
                  </a:lnTo>
                  <a:lnTo>
                    <a:pt x="36" y="478"/>
                  </a:lnTo>
                  <a:lnTo>
                    <a:pt x="62" y="488"/>
                  </a:lnTo>
                  <a:lnTo>
                    <a:pt x="87" y="499"/>
                  </a:lnTo>
                  <a:lnTo>
                    <a:pt x="114" y="509"/>
                  </a:lnTo>
                  <a:lnTo>
                    <a:pt x="140" y="518"/>
                  </a:lnTo>
                  <a:lnTo>
                    <a:pt x="167" y="528"/>
                  </a:lnTo>
                  <a:lnTo>
                    <a:pt x="193" y="536"/>
                  </a:lnTo>
                  <a:lnTo>
                    <a:pt x="221" y="543"/>
                  </a:lnTo>
                  <a:lnTo>
                    <a:pt x="247" y="549"/>
                  </a:lnTo>
                  <a:lnTo>
                    <a:pt x="274" y="555"/>
                  </a:lnTo>
                  <a:lnTo>
                    <a:pt x="300" y="560"/>
                  </a:lnTo>
                  <a:lnTo>
                    <a:pt x="327" y="563"/>
                  </a:lnTo>
                  <a:lnTo>
                    <a:pt x="352" y="566"/>
                  </a:lnTo>
                  <a:lnTo>
                    <a:pt x="376" y="566"/>
                  </a:lnTo>
                  <a:lnTo>
                    <a:pt x="401" y="564"/>
                  </a:lnTo>
                  <a:lnTo>
                    <a:pt x="424" y="562"/>
                  </a:lnTo>
                  <a:close/>
                </a:path>
              </a:pathLst>
            </a:custGeom>
            <a:solidFill>
              <a:srgbClr val="CCC9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8" name="Freeform 10"/>
            <p:cNvSpPr>
              <a:spLocks/>
            </p:cNvSpPr>
            <p:nvPr/>
          </p:nvSpPr>
          <p:spPr bwMode="auto">
            <a:xfrm>
              <a:off x="2909" y="1955"/>
              <a:ext cx="85" cy="85"/>
            </a:xfrm>
            <a:custGeom>
              <a:avLst/>
              <a:gdLst>
                <a:gd name="T0" fmla="*/ 2 w 171"/>
                <a:gd name="T1" fmla="*/ 6 h 169"/>
                <a:gd name="T2" fmla="*/ 3 w 171"/>
                <a:gd name="T3" fmla="*/ 6 h 169"/>
                <a:gd name="T4" fmla="*/ 3 w 171"/>
                <a:gd name="T5" fmla="*/ 6 h 169"/>
                <a:gd name="T6" fmla="*/ 4 w 171"/>
                <a:gd name="T7" fmla="*/ 5 h 169"/>
                <a:gd name="T8" fmla="*/ 4 w 171"/>
                <a:gd name="T9" fmla="*/ 5 h 169"/>
                <a:gd name="T10" fmla="*/ 4 w 171"/>
                <a:gd name="T11" fmla="*/ 5 h 169"/>
                <a:gd name="T12" fmla="*/ 5 w 171"/>
                <a:gd name="T13" fmla="*/ 4 h 169"/>
                <a:gd name="T14" fmla="*/ 5 w 171"/>
                <a:gd name="T15" fmla="*/ 4 h 169"/>
                <a:gd name="T16" fmla="*/ 5 w 171"/>
                <a:gd name="T17" fmla="*/ 3 h 169"/>
                <a:gd name="T18" fmla="*/ 5 w 171"/>
                <a:gd name="T19" fmla="*/ 3 h 169"/>
                <a:gd name="T20" fmla="*/ 5 w 171"/>
                <a:gd name="T21" fmla="*/ 2 h 169"/>
                <a:gd name="T22" fmla="*/ 4 w 171"/>
                <a:gd name="T23" fmla="*/ 2 h 169"/>
                <a:gd name="T24" fmla="*/ 4 w 171"/>
                <a:gd name="T25" fmla="*/ 1 h 169"/>
                <a:gd name="T26" fmla="*/ 4 w 171"/>
                <a:gd name="T27" fmla="*/ 1 h 169"/>
                <a:gd name="T28" fmla="*/ 3 w 171"/>
                <a:gd name="T29" fmla="*/ 1 h 169"/>
                <a:gd name="T30" fmla="*/ 3 w 171"/>
                <a:gd name="T31" fmla="*/ 1 h 169"/>
                <a:gd name="T32" fmla="*/ 2 w 171"/>
                <a:gd name="T33" fmla="*/ 0 h 169"/>
                <a:gd name="T34" fmla="*/ 2 w 171"/>
                <a:gd name="T35" fmla="*/ 1 h 169"/>
                <a:gd name="T36" fmla="*/ 1 w 171"/>
                <a:gd name="T37" fmla="*/ 1 h 169"/>
                <a:gd name="T38" fmla="*/ 1 w 171"/>
                <a:gd name="T39" fmla="*/ 1 h 169"/>
                <a:gd name="T40" fmla="*/ 0 w 171"/>
                <a:gd name="T41" fmla="*/ 1 h 169"/>
                <a:gd name="T42" fmla="*/ 0 w 171"/>
                <a:gd name="T43" fmla="*/ 2 h 169"/>
                <a:gd name="T44" fmla="*/ 0 w 171"/>
                <a:gd name="T45" fmla="*/ 2 h 169"/>
                <a:gd name="T46" fmla="*/ 0 w 171"/>
                <a:gd name="T47" fmla="*/ 3 h 169"/>
                <a:gd name="T48" fmla="*/ 0 w 171"/>
                <a:gd name="T49" fmla="*/ 3 h 169"/>
                <a:gd name="T50" fmla="*/ 0 w 171"/>
                <a:gd name="T51" fmla="*/ 4 h 169"/>
                <a:gd name="T52" fmla="*/ 0 w 171"/>
                <a:gd name="T53" fmla="*/ 4 h 169"/>
                <a:gd name="T54" fmla="*/ 0 w 171"/>
                <a:gd name="T55" fmla="*/ 5 h 169"/>
                <a:gd name="T56" fmla="*/ 0 w 171"/>
                <a:gd name="T57" fmla="*/ 5 h 169"/>
                <a:gd name="T58" fmla="*/ 1 w 171"/>
                <a:gd name="T59" fmla="*/ 5 h 169"/>
                <a:gd name="T60" fmla="*/ 1 w 171"/>
                <a:gd name="T61" fmla="*/ 6 h 169"/>
                <a:gd name="T62" fmla="*/ 2 w 171"/>
                <a:gd name="T63" fmla="*/ 6 h 169"/>
                <a:gd name="T64" fmla="*/ 2 w 171"/>
                <a:gd name="T65" fmla="*/ 6 h 16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1"/>
                <a:gd name="T100" fmla="*/ 0 h 169"/>
                <a:gd name="T101" fmla="*/ 171 w 171"/>
                <a:gd name="T102" fmla="*/ 169 h 16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1" h="169">
                  <a:moveTo>
                    <a:pt x="85" y="169"/>
                  </a:moveTo>
                  <a:lnTo>
                    <a:pt x="103" y="168"/>
                  </a:lnTo>
                  <a:lnTo>
                    <a:pt x="119" y="162"/>
                  </a:lnTo>
                  <a:lnTo>
                    <a:pt x="133" y="154"/>
                  </a:lnTo>
                  <a:lnTo>
                    <a:pt x="145" y="144"/>
                  </a:lnTo>
                  <a:lnTo>
                    <a:pt x="156" y="132"/>
                  </a:lnTo>
                  <a:lnTo>
                    <a:pt x="164" y="117"/>
                  </a:lnTo>
                  <a:lnTo>
                    <a:pt x="170" y="102"/>
                  </a:lnTo>
                  <a:lnTo>
                    <a:pt x="171" y="85"/>
                  </a:lnTo>
                  <a:lnTo>
                    <a:pt x="170" y="68"/>
                  </a:lnTo>
                  <a:lnTo>
                    <a:pt x="164" y="52"/>
                  </a:lnTo>
                  <a:lnTo>
                    <a:pt x="156" y="38"/>
                  </a:lnTo>
                  <a:lnTo>
                    <a:pt x="145" y="25"/>
                  </a:lnTo>
                  <a:lnTo>
                    <a:pt x="133" y="15"/>
                  </a:lnTo>
                  <a:lnTo>
                    <a:pt x="119" y="7"/>
                  </a:lnTo>
                  <a:lnTo>
                    <a:pt x="103" y="1"/>
                  </a:lnTo>
                  <a:lnTo>
                    <a:pt x="85" y="0"/>
                  </a:lnTo>
                  <a:lnTo>
                    <a:pt x="68" y="1"/>
                  </a:lnTo>
                  <a:lnTo>
                    <a:pt x="52" y="7"/>
                  </a:lnTo>
                  <a:lnTo>
                    <a:pt x="38" y="15"/>
                  </a:lnTo>
                  <a:lnTo>
                    <a:pt x="25" y="25"/>
                  </a:lnTo>
                  <a:lnTo>
                    <a:pt x="15" y="38"/>
                  </a:lnTo>
                  <a:lnTo>
                    <a:pt x="7" y="52"/>
                  </a:lnTo>
                  <a:lnTo>
                    <a:pt x="1" y="68"/>
                  </a:lnTo>
                  <a:lnTo>
                    <a:pt x="0" y="85"/>
                  </a:lnTo>
                  <a:lnTo>
                    <a:pt x="1" y="102"/>
                  </a:lnTo>
                  <a:lnTo>
                    <a:pt x="7" y="117"/>
                  </a:lnTo>
                  <a:lnTo>
                    <a:pt x="15" y="132"/>
                  </a:lnTo>
                  <a:lnTo>
                    <a:pt x="25" y="144"/>
                  </a:lnTo>
                  <a:lnTo>
                    <a:pt x="38" y="154"/>
                  </a:lnTo>
                  <a:lnTo>
                    <a:pt x="52" y="162"/>
                  </a:lnTo>
                  <a:lnTo>
                    <a:pt x="68" y="168"/>
                  </a:lnTo>
                  <a:lnTo>
                    <a:pt x="85" y="16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9" name="Freeform 11"/>
            <p:cNvSpPr>
              <a:spLocks/>
            </p:cNvSpPr>
            <p:nvPr/>
          </p:nvSpPr>
          <p:spPr bwMode="auto">
            <a:xfrm>
              <a:off x="2908" y="1974"/>
              <a:ext cx="84" cy="67"/>
            </a:xfrm>
            <a:custGeom>
              <a:avLst/>
              <a:gdLst>
                <a:gd name="T0" fmla="*/ 3 w 168"/>
                <a:gd name="T1" fmla="*/ 2 h 135"/>
                <a:gd name="T2" fmla="*/ 3 w 168"/>
                <a:gd name="T3" fmla="*/ 2 h 135"/>
                <a:gd name="T4" fmla="*/ 3 w 168"/>
                <a:gd name="T5" fmla="*/ 2 h 135"/>
                <a:gd name="T6" fmla="*/ 2 w 168"/>
                <a:gd name="T7" fmla="*/ 2 h 135"/>
                <a:gd name="T8" fmla="*/ 2 w 168"/>
                <a:gd name="T9" fmla="*/ 2 h 135"/>
                <a:gd name="T10" fmla="*/ 1 w 168"/>
                <a:gd name="T11" fmla="*/ 1 h 135"/>
                <a:gd name="T12" fmla="*/ 1 w 168"/>
                <a:gd name="T13" fmla="*/ 1 h 135"/>
                <a:gd name="T14" fmla="*/ 1 w 168"/>
                <a:gd name="T15" fmla="*/ 0 h 135"/>
                <a:gd name="T16" fmla="*/ 1 w 168"/>
                <a:gd name="T17" fmla="*/ 0 h 135"/>
                <a:gd name="T18" fmla="*/ 1 w 168"/>
                <a:gd name="T19" fmla="*/ 0 h 135"/>
                <a:gd name="T20" fmla="*/ 1 w 168"/>
                <a:gd name="T21" fmla="*/ 0 h 135"/>
                <a:gd name="T22" fmla="*/ 1 w 168"/>
                <a:gd name="T23" fmla="*/ 0 h 135"/>
                <a:gd name="T24" fmla="*/ 1 w 168"/>
                <a:gd name="T25" fmla="*/ 0 h 135"/>
                <a:gd name="T26" fmla="*/ 1 w 168"/>
                <a:gd name="T27" fmla="*/ 0 h 135"/>
                <a:gd name="T28" fmla="*/ 1 w 168"/>
                <a:gd name="T29" fmla="*/ 0 h 135"/>
                <a:gd name="T30" fmla="*/ 1 w 168"/>
                <a:gd name="T31" fmla="*/ 1 h 135"/>
                <a:gd name="T32" fmla="*/ 0 w 168"/>
                <a:gd name="T33" fmla="*/ 1 h 135"/>
                <a:gd name="T34" fmla="*/ 1 w 168"/>
                <a:gd name="T35" fmla="*/ 2 h 135"/>
                <a:gd name="T36" fmla="*/ 1 w 168"/>
                <a:gd name="T37" fmla="*/ 2 h 135"/>
                <a:gd name="T38" fmla="*/ 1 w 168"/>
                <a:gd name="T39" fmla="*/ 3 h 135"/>
                <a:gd name="T40" fmla="*/ 1 w 168"/>
                <a:gd name="T41" fmla="*/ 3 h 135"/>
                <a:gd name="T42" fmla="*/ 2 w 168"/>
                <a:gd name="T43" fmla="*/ 3 h 135"/>
                <a:gd name="T44" fmla="*/ 2 w 168"/>
                <a:gd name="T45" fmla="*/ 4 h 135"/>
                <a:gd name="T46" fmla="*/ 3 w 168"/>
                <a:gd name="T47" fmla="*/ 4 h 135"/>
                <a:gd name="T48" fmla="*/ 3 w 168"/>
                <a:gd name="T49" fmla="*/ 4 h 135"/>
                <a:gd name="T50" fmla="*/ 3 w 168"/>
                <a:gd name="T51" fmla="*/ 4 h 135"/>
                <a:gd name="T52" fmla="*/ 4 w 168"/>
                <a:gd name="T53" fmla="*/ 4 h 135"/>
                <a:gd name="T54" fmla="*/ 5 w 168"/>
                <a:gd name="T55" fmla="*/ 3 h 135"/>
                <a:gd name="T56" fmla="*/ 5 w 168"/>
                <a:gd name="T57" fmla="*/ 3 h 135"/>
                <a:gd name="T58" fmla="*/ 5 w 168"/>
                <a:gd name="T59" fmla="*/ 3 h 135"/>
                <a:gd name="T60" fmla="*/ 5 w 168"/>
                <a:gd name="T61" fmla="*/ 2 h 135"/>
                <a:gd name="T62" fmla="*/ 6 w 168"/>
                <a:gd name="T63" fmla="*/ 2 h 135"/>
                <a:gd name="T64" fmla="*/ 6 w 168"/>
                <a:gd name="T65" fmla="*/ 1 h 135"/>
                <a:gd name="T66" fmla="*/ 6 w 168"/>
                <a:gd name="T67" fmla="*/ 2 h 135"/>
                <a:gd name="T68" fmla="*/ 5 w 168"/>
                <a:gd name="T69" fmla="*/ 2 h 135"/>
                <a:gd name="T70" fmla="*/ 5 w 168"/>
                <a:gd name="T71" fmla="*/ 2 h 135"/>
                <a:gd name="T72" fmla="*/ 5 w 168"/>
                <a:gd name="T73" fmla="*/ 2 h 135"/>
                <a:gd name="T74" fmla="*/ 5 w 168"/>
                <a:gd name="T75" fmla="*/ 2 h 135"/>
                <a:gd name="T76" fmla="*/ 4 w 168"/>
                <a:gd name="T77" fmla="*/ 2 h 135"/>
                <a:gd name="T78" fmla="*/ 4 w 168"/>
                <a:gd name="T79" fmla="*/ 2 h 135"/>
                <a:gd name="T80" fmla="*/ 3 w 168"/>
                <a:gd name="T81" fmla="*/ 2 h 13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68"/>
                <a:gd name="T124" fmla="*/ 0 h 135"/>
                <a:gd name="T125" fmla="*/ 168 w 168"/>
                <a:gd name="T126" fmla="*/ 135 h 13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68" h="135">
                  <a:moveTo>
                    <a:pt x="101" y="95"/>
                  </a:moveTo>
                  <a:lnTo>
                    <a:pt x="84" y="94"/>
                  </a:lnTo>
                  <a:lnTo>
                    <a:pt x="68" y="88"/>
                  </a:lnTo>
                  <a:lnTo>
                    <a:pt x="54" y="80"/>
                  </a:lnTo>
                  <a:lnTo>
                    <a:pt x="41" y="70"/>
                  </a:lnTo>
                  <a:lnTo>
                    <a:pt x="31" y="57"/>
                  </a:lnTo>
                  <a:lnTo>
                    <a:pt x="23" y="44"/>
                  </a:lnTo>
                  <a:lnTo>
                    <a:pt x="17" y="27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16" y="4"/>
                  </a:lnTo>
                  <a:lnTo>
                    <a:pt x="16" y="2"/>
                  </a:lnTo>
                  <a:lnTo>
                    <a:pt x="17" y="0"/>
                  </a:lnTo>
                  <a:lnTo>
                    <a:pt x="10" y="11"/>
                  </a:lnTo>
                  <a:lnTo>
                    <a:pt x="4" y="23"/>
                  </a:lnTo>
                  <a:lnTo>
                    <a:pt x="1" y="37"/>
                  </a:lnTo>
                  <a:lnTo>
                    <a:pt x="0" y="50"/>
                  </a:lnTo>
                  <a:lnTo>
                    <a:pt x="1" y="68"/>
                  </a:lnTo>
                  <a:lnTo>
                    <a:pt x="7" y="84"/>
                  </a:lnTo>
                  <a:lnTo>
                    <a:pt x="15" y="98"/>
                  </a:lnTo>
                  <a:lnTo>
                    <a:pt x="25" y="110"/>
                  </a:lnTo>
                  <a:lnTo>
                    <a:pt x="38" y="121"/>
                  </a:lnTo>
                  <a:lnTo>
                    <a:pt x="52" y="128"/>
                  </a:lnTo>
                  <a:lnTo>
                    <a:pt x="68" y="133"/>
                  </a:lnTo>
                  <a:lnTo>
                    <a:pt x="85" y="135"/>
                  </a:lnTo>
                  <a:lnTo>
                    <a:pt x="101" y="133"/>
                  </a:lnTo>
                  <a:lnTo>
                    <a:pt x="115" y="129"/>
                  </a:lnTo>
                  <a:lnTo>
                    <a:pt x="129" y="122"/>
                  </a:lnTo>
                  <a:lnTo>
                    <a:pt x="140" y="113"/>
                  </a:lnTo>
                  <a:lnTo>
                    <a:pt x="151" y="102"/>
                  </a:lnTo>
                  <a:lnTo>
                    <a:pt x="159" y="90"/>
                  </a:lnTo>
                  <a:lnTo>
                    <a:pt x="165" y="76"/>
                  </a:lnTo>
                  <a:lnTo>
                    <a:pt x="168" y="61"/>
                  </a:lnTo>
                  <a:lnTo>
                    <a:pt x="162" y="68"/>
                  </a:lnTo>
                  <a:lnTo>
                    <a:pt x="155" y="75"/>
                  </a:lnTo>
                  <a:lnTo>
                    <a:pt x="147" y="80"/>
                  </a:lnTo>
                  <a:lnTo>
                    <a:pt x="139" y="86"/>
                  </a:lnTo>
                  <a:lnTo>
                    <a:pt x="130" y="90"/>
                  </a:lnTo>
                  <a:lnTo>
                    <a:pt x="121" y="93"/>
                  </a:lnTo>
                  <a:lnTo>
                    <a:pt x="112" y="94"/>
                  </a:lnTo>
                  <a:lnTo>
                    <a:pt x="101" y="95"/>
                  </a:lnTo>
                  <a:close/>
                </a:path>
              </a:pathLst>
            </a:custGeom>
            <a:solidFill>
              <a:srgbClr val="A8A8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0" name="Freeform 12"/>
            <p:cNvSpPr>
              <a:spLocks/>
            </p:cNvSpPr>
            <p:nvPr/>
          </p:nvSpPr>
          <p:spPr bwMode="auto">
            <a:xfrm>
              <a:off x="2545" y="2035"/>
              <a:ext cx="819" cy="192"/>
            </a:xfrm>
            <a:custGeom>
              <a:avLst/>
              <a:gdLst>
                <a:gd name="T0" fmla="*/ 25 w 1638"/>
                <a:gd name="T1" fmla="*/ 6 h 384"/>
                <a:gd name="T2" fmla="*/ 23 w 1638"/>
                <a:gd name="T3" fmla="*/ 10 h 384"/>
                <a:gd name="T4" fmla="*/ 17 w 1638"/>
                <a:gd name="T5" fmla="*/ 12 h 384"/>
                <a:gd name="T6" fmla="*/ 13 w 1638"/>
                <a:gd name="T7" fmla="*/ 12 h 384"/>
                <a:gd name="T8" fmla="*/ 5 w 1638"/>
                <a:gd name="T9" fmla="*/ 10 h 384"/>
                <a:gd name="T10" fmla="*/ 5 w 1638"/>
                <a:gd name="T11" fmla="*/ 8 h 384"/>
                <a:gd name="T12" fmla="*/ 13 w 1638"/>
                <a:gd name="T13" fmla="*/ 7 h 384"/>
                <a:gd name="T14" fmla="*/ 20 w 1638"/>
                <a:gd name="T15" fmla="*/ 3 h 384"/>
                <a:gd name="T16" fmla="*/ 24 w 1638"/>
                <a:gd name="T17" fmla="*/ 4 h 384"/>
                <a:gd name="T18" fmla="*/ 25 w 1638"/>
                <a:gd name="T19" fmla="*/ 3 h 384"/>
                <a:gd name="T20" fmla="*/ 23 w 1638"/>
                <a:gd name="T21" fmla="*/ 2 h 384"/>
                <a:gd name="T22" fmla="*/ 25 w 1638"/>
                <a:gd name="T23" fmla="*/ 0 h 384"/>
                <a:gd name="T24" fmla="*/ 29 w 1638"/>
                <a:gd name="T25" fmla="*/ 1 h 384"/>
                <a:gd name="T26" fmla="*/ 29 w 1638"/>
                <a:gd name="T27" fmla="*/ 3 h 384"/>
                <a:gd name="T28" fmla="*/ 27 w 1638"/>
                <a:gd name="T29" fmla="*/ 3 h 384"/>
                <a:gd name="T30" fmla="*/ 30 w 1638"/>
                <a:gd name="T31" fmla="*/ 3 h 384"/>
                <a:gd name="T32" fmla="*/ 34 w 1638"/>
                <a:gd name="T33" fmla="*/ 3 h 384"/>
                <a:gd name="T34" fmla="*/ 39 w 1638"/>
                <a:gd name="T35" fmla="*/ 7 h 384"/>
                <a:gd name="T36" fmla="*/ 40 w 1638"/>
                <a:gd name="T37" fmla="*/ 8 h 384"/>
                <a:gd name="T38" fmla="*/ 41 w 1638"/>
                <a:gd name="T39" fmla="*/ 8 h 384"/>
                <a:gd name="T40" fmla="*/ 43 w 1638"/>
                <a:gd name="T41" fmla="*/ 9 h 384"/>
                <a:gd name="T42" fmla="*/ 43 w 1638"/>
                <a:gd name="T43" fmla="*/ 9 h 384"/>
                <a:gd name="T44" fmla="*/ 44 w 1638"/>
                <a:gd name="T45" fmla="*/ 9 h 384"/>
                <a:gd name="T46" fmla="*/ 45 w 1638"/>
                <a:gd name="T47" fmla="*/ 9 h 384"/>
                <a:gd name="T48" fmla="*/ 46 w 1638"/>
                <a:gd name="T49" fmla="*/ 9 h 384"/>
                <a:gd name="T50" fmla="*/ 47 w 1638"/>
                <a:gd name="T51" fmla="*/ 9 h 384"/>
                <a:gd name="T52" fmla="*/ 48 w 1638"/>
                <a:gd name="T53" fmla="*/ 9 h 384"/>
                <a:gd name="T54" fmla="*/ 39 w 1638"/>
                <a:gd name="T55" fmla="*/ 12 h 384"/>
                <a:gd name="T56" fmla="*/ 32 w 1638"/>
                <a:gd name="T57" fmla="*/ 12 h 384"/>
                <a:gd name="T58" fmla="*/ 28 w 1638"/>
                <a:gd name="T59" fmla="*/ 8 h 384"/>
                <a:gd name="T60" fmla="*/ 27 w 1638"/>
                <a:gd name="T61" fmla="*/ 6 h 384"/>
                <a:gd name="T62" fmla="*/ 27 w 1638"/>
                <a:gd name="T63" fmla="*/ 3 h 384"/>
                <a:gd name="T64" fmla="*/ 25 w 1638"/>
                <a:gd name="T65" fmla="*/ 3 h 384"/>
                <a:gd name="T66" fmla="*/ 25 w 1638"/>
                <a:gd name="T67" fmla="*/ 7 h 38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38"/>
                <a:gd name="T103" fmla="*/ 0 h 384"/>
                <a:gd name="T104" fmla="*/ 1638 w 1638"/>
                <a:gd name="T105" fmla="*/ 384 h 38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38" h="384">
                  <a:moveTo>
                    <a:pt x="791" y="205"/>
                  </a:moveTo>
                  <a:lnTo>
                    <a:pt x="793" y="187"/>
                  </a:lnTo>
                  <a:lnTo>
                    <a:pt x="764" y="238"/>
                  </a:lnTo>
                  <a:lnTo>
                    <a:pt x="717" y="304"/>
                  </a:lnTo>
                  <a:lnTo>
                    <a:pt x="657" y="342"/>
                  </a:lnTo>
                  <a:lnTo>
                    <a:pt x="539" y="370"/>
                  </a:lnTo>
                  <a:lnTo>
                    <a:pt x="486" y="384"/>
                  </a:lnTo>
                  <a:lnTo>
                    <a:pt x="398" y="372"/>
                  </a:lnTo>
                  <a:lnTo>
                    <a:pt x="311" y="357"/>
                  </a:lnTo>
                  <a:lnTo>
                    <a:pt x="154" y="308"/>
                  </a:lnTo>
                  <a:lnTo>
                    <a:pt x="0" y="225"/>
                  </a:lnTo>
                  <a:lnTo>
                    <a:pt x="160" y="248"/>
                  </a:lnTo>
                  <a:lnTo>
                    <a:pt x="290" y="253"/>
                  </a:lnTo>
                  <a:lnTo>
                    <a:pt x="400" y="217"/>
                  </a:lnTo>
                  <a:lnTo>
                    <a:pt x="552" y="113"/>
                  </a:lnTo>
                  <a:lnTo>
                    <a:pt x="627" y="74"/>
                  </a:lnTo>
                  <a:lnTo>
                    <a:pt x="698" y="94"/>
                  </a:lnTo>
                  <a:lnTo>
                    <a:pt x="749" y="113"/>
                  </a:lnTo>
                  <a:lnTo>
                    <a:pt x="793" y="130"/>
                  </a:lnTo>
                  <a:lnTo>
                    <a:pt x="791" y="98"/>
                  </a:lnTo>
                  <a:lnTo>
                    <a:pt x="755" y="81"/>
                  </a:lnTo>
                  <a:lnTo>
                    <a:pt x="728" y="64"/>
                  </a:lnTo>
                  <a:lnTo>
                    <a:pt x="717" y="41"/>
                  </a:lnTo>
                  <a:lnTo>
                    <a:pt x="770" y="0"/>
                  </a:lnTo>
                  <a:lnTo>
                    <a:pt x="844" y="0"/>
                  </a:lnTo>
                  <a:lnTo>
                    <a:pt x="906" y="15"/>
                  </a:lnTo>
                  <a:lnTo>
                    <a:pt x="917" y="39"/>
                  </a:lnTo>
                  <a:lnTo>
                    <a:pt x="906" y="66"/>
                  </a:lnTo>
                  <a:lnTo>
                    <a:pt x="880" y="83"/>
                  </a:lnTo>
                  <a:lnTo>
                    <a:pt x="855" y="86"/>
                  </a:lnTo>
                  <a:lnTo>
                    <a:pt x="853" y="130"/>
                  </a:lnTo>
                  <a:lnTo>
                    <a:pt x="944" y="81"/>
                  </a:lnTo>
                  <a:lnTo>
                    <a:pt x="1006" y="71"/>
                  </a:lnTo>
                  <a:lnTo>
                    <a:pt x="1077" y="104"/>
                  </a:lnTo>
                  <a:lnTo>
                    <a:pt x="1130" y="160"/>
                  </a:lnTo>
                  <a:lnTo>
                    <a:pt x="1228" y="230"/>
                  </a:lnTo>
                  <a:lnTo>
                    <a:pt x="1234" y="233"/>
                  </a:lnTo>
                  <a:lnTo>
                    <a:pt x="1249" y="237"/>
                  </a:lnTo>
                  <a:lnTo>
                    <a:pt x="1271" y="244"/>
                  </a:lnTo>
                  <a:lnTo>
                    <a:pt x="1296" y="252"/>
                  </a:lnTo>
                  <a:lnTo>
                    <a:pt x="1322" y="259"/>
                  </a:lnTo>
                  <a:lnTo>
                    <a:pt x="1345" y="266"/>
                  </a:lnTo>
                  <a:lnTo>
                    <a:pt x="1362" y="271"/>
                  </a:lnTo>
                  <a:lnTo>
                    <a:pt x="1371" y="272"/>
                  </a:lnTo>
                  <a:lnTo>
                    <a:pt x="1378" y="271"/>
                  </a:lnTo>
                  <a:lnTo>
                    <a:pt x="1391" y="268"/>
                  </a:lnTo>
                  <a:lnTo>
                    <a:pt x="1408" y="267"/>
                  </a:lnTo>
                  <a:lnTo>
                    <a:pt x="1427" y="266"/>
                  </a:lnTo>
                  <a:lnTo>
                    <a:pt x="1444" y="265"/>
                  </a:lnTo>
                  <a:lnTo>
                    <a:pt x="1460" y="264"/>
                  </a:lnTo>
                  <a:lnTo>
                    <a:pt x="1470" y="263"/>
                  </a:lnTo>
                  <a:lnTo>
                    <a:pt x="1475" y="263"/>
                  </a:lnTo>
                  <a:lnTo>
                    <a:pt x="1638" y="219"/>
                  </a:lnTo>
                  <a:lnTo>
                    <a:pt x="1522" y="287"/>
                  </a:lnTo>
                  <a:lnTo>
                    <a:pt x="1371" y="342"/>
                  </a:lnTo>
                  <a:lnTo>
                    <a:pt x="1228" y="372"/>
                  </a:lnTo>
                  <a:lnTo>
                    <a:pt x="1134" y="376"/>
                  </a:lnTo>
                  <a:lnTo>
                    <a:pt x="1021" y="361"/>
                  </a:lnTo>
                  <a:lnTo>
                    <a:pt x="917" y="301"/>
                  </a:lnTo>
                  <a:lnTo>
                    <a:pt x="873" y="238"/>
                  </a:lnTo>
                  <a:lnTo>
                    <a:pt x="849" y="205"/>
                  </a:lnTo>
                  <a:lnTo>
                    <a:pt x="849" y="161"/>
                  </a:lnTo>
                  <a:lnTo>
                    <a:pt x="847" y="132"/>
                  </a:lnTo>
                  <a:lnTo>
                    <a:pt x="845" y="94"/>
                  </a:lnTo>
                  <a:lnTo>
                    <a:pt x="831" y="86"/>
                  </a:lnTo>
                  <a:lnTo>
                    <a:pt x="793" y="84"/>
                  </a:lnTo>
                  <a:lnTo>
                    <a:pt x="795" y="137"/>
                  </a:lnTo>
                  <a:lnTo>
                    <a:pt x="791" y="2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1" name="Freeform 13"/>
            <p:cNvSpPr>
              <a:spLocks/>
            </p:cNvSpPr>
            <p:nvPr/>
          </p:nvSpPr>
          <p:spPr bwMode="auto">
            <a:xfrm>
              <a:off x="2825" y="2211"/>
              <a:ext cx="275" cy="469"/>
            </a:xfrm>
            <a:custGeom>
              <a:avLst/>
              <a:gdLst>
                <a:gd name="T0" fmla="*/ 14 w 550"/>
                <a:gd name="T1" fmla="*/ 4 h 937"/>
                <a:gd name="T2" fmla="*/ 15 w 550"/>
                <a:gd name="T3" fmla="*/ 3 h 937"/>
                <a:gd name="T4" fmla="*/ 11 w 550"/>
                <a:gd name="T5" fmla="*/ 3 h 937"/>
                <a:gd name="T6" fmla="*/ 17 w 550"/>
                <a:gd name="T7" fmla="*/ 2 h 937"/>
                <a:gd name="T8" fmla="*/ 17 w 550"/>
                <a:gd name="T9" fmla="*/ 4 h 937"/>
                <a:gd name="T10" fmla="*/ 17 w 550"/>
                <a:gd name="T11" fmla="*/ 6 h 937"/>
                <a:gd name="T12" fmla="*/ 15 w 550"/>
                <a:gd name="T13" fmla="*/ 10 h 937"/>
                <a:gd name="T14" fmla="*/ 15 w 550"/>
                <a:gd name="T15" fmla="*/ 16 h 937"/>
                <a:gd name="T16" fmla="*/ 14 w 550"/>
                <a:gd name="T17" fmla="*/ 22 h 937"/>
                <a:gd name="T18" fmla="*/ 13 w 550"/>
                <a:gd name="T19" fmla="*/ 26 h 937"/>
                <a:gd name="T20" fmla="*/ 12 w 550"/>
                <a:gd name="T21" fmla="*/ 29 h 937"/>
                <a:gd name="T22" fmla="*/ 10 w 550"/>
                <a:gd name="T23" fmla="*/ 30 h 937"/>
                <a:gd name="T24" fmla="*/ 11 w 550"/>
                <a:gd name="T25" fmla="*/ 27 h 937"/>
                <a:gd name="T26" fmla="*/ 9 w 550"/>
                <a:gd name="T27" fmla="*/ 25 h 937"/>
                <a:gd name="T28" fmla="*/ 6 w 550"/>
                <a:gd name="T29" fmla="*/ 26 h 937"/>
                <a:gd name="T30" fmla="*/ 6 w 550"/>
                <a:gd name="T31" fmla="*/ 29 h 937"/>
                <a:gd name="T32" fmla="*/ 6 w 550"/>
                <a:gd name="T33" fmla="*/ 29 h 937"/>
                <a:gd name="T34" fmla="*/ 4 w 550"/>
                <a:gd name="T35" fmla="*/ 27 h 937"/>
                <a:gd name="T36" fmla="*/ 4 w 550"/>
                <a:gd name="T37" fmla="*/ 24 h 937"/>
                <a:gd name="T38" fmla="*/ 6 w 550"/>
                <a:gd name="T39" fmla="*/ 19 h 937"/>
                <a:gd name="T40" fmla="*/ 8 w 550"/>
                <a:gd name="T41" fmla="*/ 23 h 937"/>
                <a:gd name="T42" fmla="*/ 11 w 550"/>
                <a:gd name="T43" fmla="*/ 23 h 937"/>
                <a:gd name="T44" fmla="*/ 11 w 550"/>
                <a:gd name="T45" fmla="*/ 20 h 937"/>
                <a:gd name="T46" fmla="*/ 3 w 550"/>
                <a:gd name="T47" fmla="*/ 17 h 937"/>
                <a:gd name="T48" fmla="*/ 6 w 550"/>
                <a:gd name="T49" fmla="*/ 13 h 937"/>
                <a:gd name="T50" fmla="*/ 9 w 550"/>
                <a:gd name="T51" fmla="*/ 18 h 937"/>
                <a:gd name="T52" fmla="*/ 12 w 550"/>
                <a:gd name="T53" fmla="*/ 18 h 937"/>
                <a:gd name="T54" fmla="*/ 12 w 550"/>
                <a:gd name="T55" fmla="*/ 16 h 937"/>
                <a:gd name="T56" fmla="*/ 11 w 550"/>
                <a:gd name="T57" fmla="*/ 14 h 937"/>
                <a:gd name="T58" fmla="*/ 10 w 550"/>
                <a:gd name="T59" fmla="*/ 14 h 937"/>
                <a:gd name="T60" fmla="*/ 2 w 550"/>
                <a:gd name="T61" fmla="*/ 10 h 937"/>
                <a:gd name="T62" fmla="*/ 4 w 550"/>
                <a:gd name="T63" fmla="*/ 7 h 937"/>
                <a:gd name="T64" fmla="*/ 5 w 550"/>
                <a:gd name="T65" fmla="*/ 7 h 937"/>
                <a:gd name="T66" fmla="*/ 5 w 550"/>
                <a:gd name="T67" fmla="*/ 8 h 937"/>
                <a:gd name="T68" fmla="*/ 10 w 550"/>
                <a:gd name="T69" fmla="*/ 12 h 937"/>
                <a:gd name="T70" fmla="*/ 12 w 550"/>
                <a:gd name="T71" fmla="*/ 11 h 937"/>
                <a:gd name="T72" fmla="*/ 13 w 550"/>
                <a:gd name="T73" fmla="*/ 9 h 937"/>
                <a:gd name="T74" fmla="*/ 11 w 550"/>
                <a:gd name="T75" fmla="*/ 8 h 937"/>
                <a:gd name="T76" fmla="*/ 6 w 550"/>
                <a:gd name="T77" fmla="*/ 7 h 937"/>
                <a:gd name="T78" fmla="*/ 1 w 550"/>
                <a:gd name="T79" fmla="*/ 4 h 937"/>
                <a:gd name="T80" fmla="*/ 1 w 550"/>
                <a:gd name="T81" fmla="*/ 2 h 937"/>
                <a:gd name="T82" fmla="*/ 2 w 550"/>
                <a:gd name="T83" fmla="*/ 1 h 937"/>
                <a:gd name="T84" fmla="*/ 6 w 550"/>
                <a:gd name="T85" fmla="*/ 3 h 937"/>
                <a:gd name="T86" fmla="*/ 5 w 550"/>
                <a:gd name="T87" fmla="*/ 3 h 937"/>
                <a:gd name="T88" fmla="*/ 5 w 550"/>
                <a:gd name="T89" fmla="*/ 3 h 937"/>
                <a:gd name="T90" fmla="*/ 3 w 550"/>
                <a:gd name="T91" fmla="*/ 3 h 937"/>
                <a:gd name="T92" fmla="*/ 3 w 550"/>
                <a:gd name="T93" fmla="*/ 4 h 937"/>
                <a:gd name="T94" fmla="*/ 5 w 550"/>
                <a:gd name="T95" fmla="*/ 5 h 937"/>
                <a:gd name="T96" fmla="*/ 7 w 550"/>
                <a:gd name="T97" fmla="*/ 5 h 937"/>
                <a:gd name="T98" fmla="*/ 7 w 550"/>
                <a:gd name="T99" fmla="*/ 5 h 937"/>
                <a:gd name="T100" fmla="*/ 8 w 550"/>
                <a:gd name="T101" fmla="*/ 5 h 937"/>
                <a:gd name="T102" fmla="*/ 10 w 550"/>
                <a:gd name="T103" fmla="*/ 5 h 93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50"/>
                <a:gd name="T157" fmla="*/ 0 h 937"/>
                <a:gd name="T158" fmla="*/ 550 w 550"/>
                <a:gd name="T159" fmla="*/ 937 h 93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50" h="937">
                  <a:moveTo>
                    <a:pt x="379" y="145"/>
                  </a:moveTo>
                  <a:lnTo>
                    <a:pt x="406" y="140"/>
                  </a:lnTo>
                  <a:lnTo>
                    <a:pt x="427" y="134"/>
                  </a:lnTo>
                  <a:lnTo>
                    <a:pt x="444" y="127"/>
                  </a:lnTo>
                  <a:lnTo>
                    <a:pt x="455" y="120"/>
                  </a:lnTo>
                  <a:lnTo>
                    <a:pt x="463" y="113"/>
                  </a:lnTo>
                  <a:lnTo>
                    <a:pt x="468" y="106"/>
                  </a:lnTo>
                  <a:lnTo>
                    <a:pt x="471" y="100"/>
                  </a:lnTo>
                  <a:lnTo>
                    <a:pt x="472" y="94"/>
                  </a:lnTo>
                  <a:lnTo>
                    <a:pt x="470" y="83"/>
                  </a:lnTo>
                  <a:lnTo>
                    <a:pt x="463" y="75"/>
                  </a:lnTo>
                  <a:lnTo>
                    <a:pt x="455" y="71"/>
                  </a:lnTo>
                  <a:lnTo>
                    <a:pt x="452" y="70"/>
                  </a:lnTo>
                  <a:lnTo>
                    <a:pt x="403" y="78"/>
                  </a:lnTo>
                  <a:lnTo>
                    <a:pt x="358" y="65"/>
                  </a:lnTo>
                  <a:lnTo>
                    <a:pt x="354" y="26"/>
                  </a:lnTo>
                  <a:lnTo>
                    <a:pt x="410" y="4"/>
                  </a:lnTo>
                  <a:lnTo>
                    <a:pt x="465" y="9"/>
                  </a:lnTo>
                  <a:lnTo>
                    <a:pt x="520" y="47"/>
                  </a:lnTo>
                  <a:lnTo>
                    <a:pt x="524" y="51"/>
                  </a:lnTo>
                  <a:lnTo>
                    <a:pt x="535" y="63"/>
                  </a:lnTo>
                  <a:lnTo>
                    <a:pt x="545" y="74"/>
                  </a:lnTo>
                  <a:lnTo>
                    <a:pt x="550" y="82"/>
                  </a:lnTo>
                  <a:lnTo>
                    <a:pt x="547" y="92"/>
                  </a:lnTo>
                  <a:lnTo>
                    <a:pt x="544" y="108"/>
                  </a:lnTo>
                  <a:lnTo>
                    <a:pt x="540" y="124"/>
                  </a:lnTo>
                  <a:lnTo>
                    <a:pt x="538" y="133"/>
                  </a:lnTo>
                  <a:lnTo>
                    <a:pt x="535" y="141"/>
                  </a:lnTo>
                  <a:lnTo>
                    <a:pt x="525" y="154"/>
                  </a:lnTo>
                  <a:lnTo>
                    <a:pt x="516" y="165"/>
                  </a:lnTo>
                  <a:lnTo>
                    <a:pt x="513" y="171"/>
                  </a:lnTo>
                  <a:lnTo>
                    <a:pt x="456" y="196"/>
                  </a:lnTo>
                  <a:lnTo>
                    <a:pt x="468" y="214"/>
                  </a:lnTo>
                  <a:lnTo>
                    <a:pt x="485" y="262"/>
                  </a:lnTo>
                  <a:lnTo>
                    <a:pt x="483" y="300"/>
                  </a:lnTo>
                  <a:lnTo>
                    <a:pt x="472" y="335"/>
                  </a:lnTo>
                  <a:lnTo>
                    <a:pt x="454" y="361"/>
                  </a:lnTo>
                  <a:lnTo>
                    <a:pt x="425" y="389"/>
                  </a:lnTo>
                  <a:lnTo>
                    <a:pt x="480" y="480"/>
                  </a:lnTo>
                  <a:lnTo>
                    <a:pt x="477" y="509"/>
                  </a:lnTo>
                  <a:lnTo>
                    <a:pt x="476" y="535"/>
                  </a:lnTo>
                  <a:lnTo>
                    <a:pt x="465" y="559"/>
                  </a:lnTo>
                  <a:lnTo>
                    <a:pt x="449" y="592"/>
                  </a:lnTo>
                  <a:lnTo>
                    <a:pt x="449" y="637"/>
                  </a:lnTo>
                  <a:lnTo>
                    <a:pt x="456" y="691"/>
                  </a:lnTo>
                  <a:lnTo>
                    <a:pt x="449" y="722"/>
                  </a:lnTo>
                  <a:lnTo>
                    <a:pt x="435" y="751"/>
                  </a:lnTo>
                  <a:lnTo>
                    <a:pt x="406" y="782"/>
                  </a:lnTo>
                  <a:lnTo>
                    <a:pt x="416" y="809"/>
                  </a:lnTo>
                  <a:lnTo>
                    <a:pt x="417" y="815"/>
                  </a:lnTo>
                  <a:lnTo>
                    <a:pt x="417" y="830"/>
                  </a:lnTo>
                  <a:lnTo>
                    <a:pt x="414" y="852"/>
                  </a:lnTo>
                  <a:lnTo>
                    <a:pt x="402" y="876"/>
                  </a:lnTo>
                  <a:lnTo>
                    <a:pt x="388" y="894"/>
                  </a:lnTo>
                  <a:lnTo>
                    <a:pt x="374" y="907"/>
                  </a:lnTo>
                  <a:lnTo>
                    <a:pt x="361" y="917"/>
                  </a:lnTo>
                  <a:lnTo>
                    <a:pt x="348" y="925"/>
                  </a:lnTo>
                  <a:lnTo>
                    <a:pt x="336" y="929"/>
                  </a:lnTo>
                  <a:lnTo>
                    <a:pt x="327" y="933"/>
                  </a:lnTo>
                  <a:lnTo>
                    <a:pt x="321" y="935"/>
                  </a:lnTo>
                  <a:lnTo>
                    <a:pt x="319" y="935"/>
                  </a:lnTo>
                  <a:lnTo>
                    <a:pt x="324" y="929"/>
                  </a:lnTo>
                  <a:lnTo>
                    <a:pt x="332" y="912"/>
                  </a:lnTo>
                  <a:lnTo>
                    <a:pt x="339" y="889"/>
                  </a:lnTo>
                  <a:lnTo>
                    <a:pt x="340" y="862"/>
                  </a:lnTo>
                  <a:lnTo>
                    <a:pt x="333" y="839"/>
                  </a:lnTo>
                  <a:lnTo>
                    <a:pt x="323" y="823"/>
                  </a:lnTo>
                  <a:lnTo>
                    <a:pt x="314" y="814"/>
                  </a:lnTo>
                  <a:lnTo>
                    <a:pt x="311" y="811"/>
                  </a:lnTo>
                  <a:lnTo>
                    <a:pt x="294" y="799"/>
                  </a:lnTo>
                  <a:lnTo>
                    <a:pt x="267" y="798"/>
                  </a:lnTo>
                  <a:lnTo>
                    <a:pt x="246" y="799"/>
                  </a:lnTo>
                  <a:lnTo>
                    <a:pt x="218" y="808"/>
                  </a:lnTo>
                  <a:lnTo>
                    <a:pt x="197" y="826"/>
                  </a:lnTo>
                  <a:lnTo>
                    <a:pt x="195" y="828"/>
                  </a:lnTo>
                  <a:lnTo>
                    <a:pt x="190" y="834"/>
                  </a:lnTo>
                  <a:lnTo>
                    <a:pt x="184" y="844"/>
                  </a:lnTo>
                  <a:lnTo>
                    <a:pt x="182" y="857"/>
                  </a:lnTo>
                  <a:lnTo>
                    <a:pt x="185" y="877"/>
                  </a:lnTo>
                  <a:lnTo>
                    <a:pt x="193" y="904"/>
                  </a:lnTo>
                  <a:lnTo>
                    <a:pt x="202" y="927"/>
                  </a:lnTo>
                  <a:lnTo>
                    <a:pt x="205" y="937"/>
                  </a:lnTo>
                  <a:lnTo>
                    <a:pt x="202" y="936"/>
                  </a:lnTo>
                  <a:lnTo>
                    <a:pt x="190" y="930"/>
                  </a:lnTo>
                  <a:lnTo>
                    <a:pt x="175" y="922"/>
                  </a:lnTo>
                  <a:lnTo>
                    <a:pt x="158" y="912"/>
                  </a:lnTo>
                  <a:lnTo>
                    <a:pt x="140" y="899"/>
                  </a:lnTo>
                  <a:lnTo>
                    <a:pt x="124" y="883"/>
                  </a:lnTo>
                  <a:lnTo>
                    <a:pt x="113" y="866"/>
                  </a:lnTo>
                  <a:lnTo>
                    <a:pt x="107" y="846"/>
                  </a:lnTo>
                  <a:lnTo>
                    <a:pt x="109" y="811"/>
                  </a:lnTo>
                  <a:lnTo>
                    <a:pt x="119" y="784"/>
                  </a:lnTo>
                  <a:lnTo>
                    <a:pt x="129" y="768"/>
                  </a:lnTo>
                  <a:lnTo>
                    <a:pt x="134" y="762"/>
                  </a:lnTo>
                  <a:lnTo>
                    <a:pt x="120" y="741"/>
                  </a:lnTo>
                  <a:lnTo>
                    <a:pt x="101" y="707"/>
                  </a:lnTo>
                  <a:lnTo>
                    <a:pt x="101" y="657"/>
                  </a:lnTo>
                  <a:lnTo>
                    <a:pt x="129" y="612"/>
                  </a:lnTo>
                  <a:lnTo>
                    <a:pt x="144" y="589"/>
                  </a:lnTo>
                  <a:lnTo>
                    <a:pt x="181" y="592"/>
                  </a:lnTo>
                  <a:lnTo>
                    <a:pt x="208" y="600"/>
                  </a:lnTo>
                  <a:lnTo>
                    <a:pt x="191" y="627"/>
                  </a:lnTo>
                  <a:lnTo>
                    <a:pt x="184" y="670"/>
                  </a:lnTo>
                  <a:lnTo>
                    <a:pt x="207" y="700"/>
                  </a:lnTo>
                  <a:lnTo>
                    <a:pt x="252" y="721"/>
                  </a:lnTo>
                  <a:lnTo>
                    <a:pt x="289" y="726"/>
                  </a:lnTo>
                  <a:lnTo>
                    <a:pt x="331" y="734"/>
                  </a:lnTo>
                  <a:lnTo>
                    <a:pt x="343" y="736"/>
                  </a:lnTo>
                  <a:lnTo>
                    <a:pt x="347" y="734"/>
                  </a:lnTo>
                  <a:lnTo>
                    <a:pt x="354" y="728"/>
                  </a:lnTo>
                  <a:lnTo>
                    <a:pt x="362" y="717"/>
                  </a:lnTo>
                  <a:lnTo>
                    <a:pt x="367" y="699"/>
                  </a:lnTo>
                  <a:lnTo>
                    <a:pt x="369" y="676"/>
                  </a:lnTo>
                  <a:lnTo>
                    <a:pt x="364" y="655"/>
                  </a:lnTo>
                  <a:lnTo>
                    <a:pt x="358" y="639"/>
                  </a:lnTo>
                  <a:lnTo>
                    <a:pt x="356" y="633"/>
                  </a:lnTo>
                  <a:lnTo>
                    <a:pt x="309" y="622"/>
                  </a:lnTo>
                  <a:lnTo>
                    <a:pt x="250" y="607"/>
                  </a:lnTo>
                  <a:lnTo>
                    <a:pt x="127" y="579"/>
                  </a:lnTo>
                  <a:lnTo>
                    <a:pt x="83" y="534"/>
                  </a:lnTo>
                  <a:lnTo>
                    <a:pt x="62" y="471"/>
                  </a:lnTo>
                  <a:lnTo>
                    <a:pt x="97" y="419"/>
                  </a:lnTo>
                  <a:lnTo>
                    <a:pt x="117" y="397"/>
                  </a:lnTo>
                  <a:lnTo>
                    <a:pt x="155" y="405"/>
                  </a:lnTo>
                  <a:lnTo>
                    <a:pt x="185" y="411"/>
                  </a:lnTo>
                  <a:lnTo>
                    <a:pt x="165" y="444"/>
                  </a:lnTo>
                  <a:lnTo>
                    <a:pt x="158" y="480"/>
                  </a:lnTo>
                  <a:lnTo>
                    <a:pt x="175" y="517"/>
                  </a:lnTo>
                  <a:lnTo>
                    <a:pt x="215" y="539"/>
                  </a:lnTo>
                  <a:lnTo>
                    <a:pt x="258" y="549"/>
                  </a:lnTo>
                  <a:lnTo>
                    <a:pt x="298" y="555"/>
                  </a:lnTo>
                  <a:lnTo>
                    <a:pt x="346" y="560"/>
                  </a:lnTo>
                  <a:lnTo>
                    <a:pt x="369" y="563"/>
                  </a:lnTo>
                  <a:lnTo>
                    <a:pt x="370" y="563"/>
                  </a:lnTo>
                  <a:lnTo>
                    <a:pt x="371" y="560"/>
                  </a:lnTo>
                  <a:lnTo>
                    <a:pt x="374" y="554"/>
                  </a:lnTo>
                  <a:lnTo>
                    <a:pt x="379" y="540"/>
                  </a:lnTo>
                  <a:lnTo>
                    <a:pt x="386" y="521"/>
                  </a:lnTo>
                  <a:lnTo>
                    <a:pt x="391" y="503"/>
                  </a:lnTo>
                  <a:lnTo>
                    <a:pt x="389" y="486"/>
                  </a:lnTo>
                  <a:lnTo>
                    <a:pt x="381" y="469"/>
                  </a:lnTo>
                  <a:lnTo>
                    <a:pt x="373" y="461"/>
                  </a:lnTo>
                  <a:lnTo>
                    <a:pt x="366" y="453"/>
                  </a:lnTo>
                  <a:lnTo>
                    <a:pt x="359" y="448"/>
                  </a:lnTo>
                  <a:lnTo>
                    <a:pt x="353" y="442"/>
                  </a:lnTo>
                  <a:lnTo>
                    <a:pt x="347" y="437"/>
                  </a:lnTo>
                  <a:lnTo>
                    <a:pt x="342" y="434"/>
                  </a:lnTo>
                  <a:lnTo>
                    <a:pt x="339" y="433"/>
                  </a:lnTo>
                  <a:lnTo>
                    <a:pt x="338" y="431"/>
                  </a:lnTo>
                  <a:lnTo>
                    <a:pt x="298" y="426"/>
                  </a:lnTo>
                  <a:lnTo>
                    <a:pt x="240" y="413"/>
                  </a:lnTo>
                  <a:lnTo>
                    <a:pt x="195" y="403"/>
                  </a:lnTo>
                  <a:lnTo>
                    <a:pt x="149" y="393"/>
                  </a:lnTo>
                  <a:lnTo>
                    <a:pt x="85" y="376"/>
                  </a:lnTo>
                  <a:lnTo>
                    <a:pt x="51" y="306"/>
                  </a:lnTo>
                  <a:lnTo>
                    <a:pt x="62" y="249"/>
                  </a:lnTo>
                  <a:lnTo>
                    <a:pt x="89" y="211"/>
                  </a:lnTo>
                  <a:lnTo>
                    <a:pt x="91" y="209"/>
                  </a:lnTo>
                  <a:lnTo>
                    <a:pt x="98" y="204"/>
                  </a:lnTo>
                  <a:lnTo>
                    <a:pt x="105" y="201"/>
                  </a:lnTo>
                  <a:lnTo>
                    <a:pt x="109" y="200"/>
                  </a:lnTo>
                  <a:lnTo>
                    <a:pt x="113" y="201"/>
                  </a:lnTo>
                  <a:lnTo>
                    <a:pt x="121" y="203"/>
                  </a:lnTo>
                  <a:lnTo>
                    <a:pt x="130" y="206"/>
                  </a:lnTo>
                  <a:lnTo>
                    <a:pt x="142" y="208"/>
                  </a:lnTo>
                  <a:lnTo>
                    <a:pt x="152" y="211"/>
                  </a:lnTo>
                  <a:lnTo>
                    <a:pt x="160" y="214"/>
                  </a:lnTo>
                  <a:lnTo>
                    <a:pt x="167" y="215"/>
                  </a:lnTo>
                  <a:lnTo>
                    <a:pt x="169" y="216"/>
                  </a:lnTo>
                  <a:lnTo>
                    <a:pt x="144" y="241"/>
                  </a:lnTo>
                  <a:lnTo>
                    <a:pt x="134" y="294"/>
                  </a:lnTo>
                  <a:lnTo>
                    <a:pt x="151" y="328"/>
                  </a:lnTo>
                  <a:lnTo>
                    <a:pt x="189" y="355"/>
                  </a:lnTo>
                  <a:lnTo>
                    <a:pt x="243" y="355"/>
                  </a:lnTo>
                  <a:lnTo>
                    <a:pt x="325" y="361"/>
                  </a:lnTo>
                  <a:lnTo>
                    <a:pt x="350" y="363"/>
                  </a:lnTo>
                  <a:lnTo>
                    <a:pt x="353" y="362"/>
                  </a:lnTo>
                  <a:lnTo>
                    <a:pt x="358" y="358"/>
                  </a:lnTo>
                  <a:lnTo>
                    <a:pt x="367" y="351"/>
                  </a:lnTo>
                  <a:lnTo>
                    <a:pt x="377" y="342"/>
                  </a:lnTo>
                  <a:lnTo>
                    <a:pt x="386" y="330"/>
                  </a:lnTo>
                  <a:lnTo>
                    <a:pt x="393" y="316"/>
                  </a:lnTo>
                  <a:lnTo>
                    <a:pt x="397" y="299"/>
                  </a:lnTo>
                  <a:lnTo>
                    <a:pt x="397" y="280"/>
                  </a:lnTo>
                  <a:lnTo>
                    <a:pt x="394" y="272"/>
                  </a:lnTo>
                  <a:lnTo>
                    <a:pt x="388" y="264"/>
                  </a:lnTo>
                  <a:lnTo>
                    <a:pt x="380" y="256"/>
                  </a:lnTo>
                  <a:lnTo>
                    <a:pt x="371" y="248"/>
                  </a:lnTo>
                  <a:lnTo>
                    <a:pt x="362" y="242"/>
                  </a:lnTo>
                  <a:lnTo>
                    <a:pt x="354" y="238"/>
                  </a:lnTo>
                  <a:lnTo>
                    <a:pt x="349" y="234"/>
                  </a:lnTo>
                  <a:lnTo>
                    <a:pt x="347" y="233"/>
                  </a:lnTo>
                  <a:lnTo>
                    <a:pt x="291" y="227"/>
                  </a:lnTo>
                  <a:lnTo>
                    <a:pt x="226" y="217"/>
                  </a:lnTo>
                  <a:lnTo>
                    <a:pt x="189" y="214"/>
                  </a:lnTo>
                  <a:lnTo>
                    <a:pt x="124" y="207"/>
                  </a:lnTo>
                  <a:lnTo>
                    <a:pt x="67" y="193"/>
                  </a:lnTo>
                  <a:lnTo>
                    <a:pt x="0" y="135"/>
                  </a:lnTo>
                  <a:lnTo>
                    <a:pt x="1" y="125"/>
                  </a:lnTo>
                  <a:lnTo>
                    <a:pt x="2" y="102"/>
                  </a:lnTo>
                  <a:lnTo>
                    <a:pt x="4" y="79"/>
                  </a:lnTo>
                  <a:lnTo>
                    <a:pt x="6" y="66"/>
                  </a:lnTo>
                  <a:lnTo>
                    <a:pt x="8" y="63"/>
                  </a:lnTo>
                  <a:lnTo>
                    <a:pt x="13" y="57"/>
                  </a:lnTo>
                  <a:lnTo>
                    <a:pt x="19" y="49"/>
                  </a:lnTo>
                  <a:lnTo>
                    <a:pt x="26" y="41"/>
                  </a:lnTo>
                  <a:lnTo>
                    <a:pt x="33" y="33"/>
                  </a:lnTo>
                  <a:lnTo>
                    <a:pt x="40" y="26"/>
                  </a:lnTo>
                  <a:lnTo>
                    <a:pt x="45" y="21"/>
                  </a:lnTo>
                  <a:lnTo>
                    <a:pt x="46" y="19"/>
                  </a:lnTo>
                  <a:lnTo>
                    <a:pt x="107" y="3"/>
                  </a:lnTo>
                  <a:lnTo>
                    <a:pt x="153" y="0"/>
                  </a:lnTo>
                  <a:lnTo>
                    <a:pt x="182" y="41"/>
                  </a:lnTo>
                  <a:lnTo>
                    <a:pt x="187" y="66"/>
                  </a:lnTo>
                  <a:lnTo>
                    <a:pt x="185" y="66"/>
                  </a:lnTo>
                  <a:lnTo>
                    <a:pt x="184" y="67"/>
                  </a:lnTo>
                  <a:lnTo>
                    <a:pt x="181" y="68"/>
                  </a:lnTo>
                  <a:lnTo>
                    <a:pt x="176" y="71"/>
                  </a:lnTo>
                  <a:lnTo>
                    <a:pt x="170" y="73"/>
                  </a:lnTo>
                  <a:lnTo>
                    <a:pt x="165" y="74"/>
                  </a:lnTo>
                  <a:lnTo>
                    <a:pt x="158" y="77"/>
                  </a:lnTo>
                  <a:lnTo>
                    <a:pt x="150" y="78"/>
                  </a:lnTo>
                  <a:lnTo>
                    <a:pt x="143" y="79"/>
                  </a:lnTo>
                  <a:lnTo>
                    <a:pt x="136" y="79"/>
                  </a:lnTo>
                  <a:lnTo>
                    <a:pt x="129" y="80"/>
                  </a:lnTo>
                  <a:lnTo>
                    <a:pt x="121" y="80"/>
                  </a:lnTo>
                  <a:lnTo>
                    <a:pt x="114" y="80"/>
                  </a:lnTo>
                  <a:lnTo>
                    <a:pt x="108" y="81"/>
                  </a:lnTo>
                  <a:lnTo>
                    <a:pt x="104" y="82"/>
                  </a:lnTo>
                  <a:lnTo>
                    <a:pt x="99" y="83"/>
                  </a:lnTo>
                  <a:lnTo>
                    <a:pt x="92" y="88"/>
                  </a:lnTo>
                  <a:lnTo>
                    <a:pt x="87" y="93"/>
                  </a:lnTo>
                  <a:lnTo>
                    <a:pt x="84" y="100"/>
                  </a:lnTo>
                  <a:lnTo>
                    <a:pt x="82" y="105"/>
                  </a:lnTo>
                  <a:lnTo>
                    <a:pt x="83" y="112"/>
                  </a:lnTo>
                  <a:lnTo>
                    <a:pt x="87" y="118"/>
                  </a:lnTo>
                  <a:lnTo>
                    <a:pt x="94" y="124"/>
                  </a:lnTo>
                  <a:lnTo>
                    <a:pt x="106" y="130"/>
                  </a:lnTo>
                  <a:lnTo>
                    <a:pt x="120" y="134"/>
                  </a:lnTo>
                  <a:lnTo>
                    <a:pt x="137" y="139"/>
                  </a:lnTo>
                  <a:lnTo>
                    <a:pt x="153" y="141"/>
                  </a:lnTo>
                  <a:lnTo>
                    <a:pt x="170" y="143"/>
                  </a:lnTo>
                  <a:lnTo>
                    <a:pt x="185" y="146"/>
                  </a:lnTo>
                  <a:lnTo>
                    <a:pt x="197" y="147"/>
                  </a:lnTo>
                  <a:lnTo>
                    <a:pt x="205" y="148"/>
                  </a:lnTo>
                  <a:lnTo>
                    <a:pt x="208" y="148"/>
                  </a:lnTo>
                  <a:lnTo>
                    <a:pt x="210" y="148"/>
                  </a:lnTo>
                  <a:lnTo>
                    <a:pt x="214" y="148"/>
                  </a:lnTo>
                  <a:lnTo>
                    <a:pt x="220" y="148"/>
                  </a:lnTo>
                  <a:lnTo>
                    <a:pt x="226" y="148"/>
                  </a:lnTo>
                  <a:lnTo>
                    <a:pt x="234" y="149"/>
                  </a:lnTo>
                  <a:lnTo>
                    <a:pt x="240" y="149"/>
                  </a:lnTo>
                  <a:lnTo>
                    <a:pt x="245" y="149"/>
                  </a:lnTo>
                  <a:lnTo>
                    <a:pt x="250" y="149"/>
                  </a:lnTo>
                  <a:lnTo>
                    <a:pt x="256" y="149"/>
                  </a:lnTo>
                  <a:lnTo>
                    <a:pt x="266" y="150"/>
                  </a:lnTo>
                  <a:lnTo>
                    <a:pt x="279" y="150"/>
                  </a:lnTo>
                  <a:lnTo>
                    <a:pt x="293" y="151"/>
                  </a:lnTo>
                  <a:lnTo>
                    <a:pt x="305" y="153"/>
                  </a:lnTo>
                  <a:lnTo>
                    <a:pt x="317" y="153"/>
                  </a:lnTo>
                  <a:lnTo>
                    <a:pt x="324" y="154"/>
                  </a:lnTo>
                  <a:lnTo>
                    <a:pt x="327" y="154"/>
                  </a:lnTo>
                  <a:lnTo>
                    <a:pt x="379" y="14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2" name="Freeform 14"/>
            <p:cNvSpPr>
              <a:spLocks/>
            </p:cNvSpPr>
            <p:nvPr/>
          </p:nvSpPr>
          <p:spPr bwMode="auto">
            <a:xfrm>
              <a:off x="2899" y="1953"/>
              <a:ext cx="111" cy="117"/>
            </a:xfrm>
            <a:custGeom>
              <a:avLst/>
              <a:gdLst>
                <a:gd name="T0" fmla="*/ 6 w 221"/>
                <a:gd name="T1" fmla="*/ 5 h 234"/>
                <a:gd name="T2" fmla="*/ 6 w 221"/>
                <a:gd name="T3" fmla="*/ 5 h 234"/>
                <a:gd name="T4" fmla="*/ 6 w 221"/>
                <a:gd name="T5" fmla="*/ 4 h 234"/>
                <a:gd name="T6" fmla="*/ 6 w 221"/>
                <a:gd name="T7" fmla="*/ 3 h 234"/>
                <a:gd name="T8" fmla="*/ 6 w 221"/>
                <a:gd name="T9" fmla="*/ 3 h 234"/>
                <a:gd name="T10" fmla="*/ 6 w 221"/>
                <a:gd name="T11" fmla="*/ 2 h 234"/>
                <a:gd name="T12" fmla="*/ 5 w 221"/>
                <a:gd name="T13" fmla="*/ 1 h 234"/>
                <a:gd name="T14" fmla="*/ 4 w 221"/>
                <a:gd name="T15" fmla="*/ 1 h 234"/>
                <a:gd name="T16" fmla="*/ 4 w 221"/>
                <a:gd name="T17" fmla="*/ 0 h 234"/>
                <a:gd name="T18" fmla="*/ 3 w 221"/>
                <a:gd name="T19" fmla="*/ 1 h 234"/>
                <a:gd name="T20" fmla="*/ 3 w 221"/>
                <a:gd name="T21" fmla="*/ 1 h 234"/>
                <a:gd name="T22" fmla="*/ 2 w 221"/>
                <a:gd name="T23" fmla="*/ 1 h 234"/>
                <a:gd name="T24" fmla="*/ 2 w 221"/>
                <a:gd name="T25" fmla="*/ 1 h 234"/>
                <a:gd name="T26" fmla="*/ 3 w 221"/>
                <a:gd name="T27" fmla="*/ 1 h 234"/>
                <a:gd name="T28" fmla="*/ 3 w 221"/>
                <a:gd name="T29" fmla="*/ 1 h 234"/>
                <a:gd name="T30" fmla="*/ 4 w 221"/>
                <a:gd name="T31" fmla="*/ 1 h 234"/>
                <a:gd name="T32" fmla="*/ 5 w 221"/>
                <a:gd name="T33" fmla="*/ 2 h 234"/>
                <a:gd name="T34" fmla="*/ 5 w 221"/>
                <a:gd name="T35" fmla="*/ 3 h 234"/>
                <a:gd name="T36" fmla="*/ 5 w 221"/>
                <a:gd name="T37" fmla="*/ 3 h 234"/>
                <a:gd name="T38" fmla="*/ 5 w 221"/>
                <a:gd name="T39" fmla="*/ 4 h 234"/>
                <a:gd name="T40" fmla="*/ 4 w 221"/>
                <a:gd name="T41" fmla="*/ 5 h 234"/>
                <a:gd name="T42" fmla="*/ 4 w 221"/>
                <a:gd name="T43" fmla="*/ 5 h 234"/>
                <a:gd name="T44" fmla="*/ 3 w 221"/>
                <a:gd name="T45" fmla="*/ 5 h 234"/>
                <a:gd name="T46" fmla="*/ 2 w 221"/>
                <a:gd name="T47" fmla="*/ 6 h 234"/>
                <a:gd name="T48" fmla="*/ 1 w 221"/>
                <a:gd name="T49" fmla="*/ 6 h 234"/>
                <a:gd name="T50" fmla="*/ 1 w 221"/>
                <a:gd name="T51" fmla="*/ 7 h 234"/>
                <a:gd name="T52" fmla="*/ 1 w 221"/>
                <a:gd name="T53" fmla="*/ 7 h 234"/>
                <a:gd name="T54" fmla="*/ 1 w 221"/>
                <a:gd name="T55" fmla="*/ 8 h 234"/>
                <a:gd name="T56" fmla="*/ 1 w 221"/>
                <a:gd name="T57" fmla="*/ 8 h 234"/>
                <a:gd name="T58" fmla="*/ 1 w 221"/>
                <a:gd name="T59" fmla="*/ 8 h 234"/>
                <a:gd name="T60" fmla="*/ 1 w 221"/>
                <a:gd name="T61" fmla="*/ 7 h 234"/>
                <a:gd name="T62" fmla="*/ 2 w 221"/>
                <a:gd name="T63" fmla="*/ 7 h 234"/>
                <a:gd name="T64" fmla="*/ 3 w 221"/>
                <a:gd name="T65" fmla="*/ 7 h 234"/>
                <a:gd name="T66" fmla="*/ 3 w 221"/>
                <a:gd name="T67" fmla="*/ 7 h 234"/>
                <a:gd name="T68" fmla="*/ 4 w 221"/>
                <a:gd name="T69" fmla="*/ 7 h 234"/>
                <a:gd name="T70" fmla="*/ 5 w 221"/>
                <a:gd name="T71" fmla="*/ 7 h 234"/>
                <a:gd name="T72" fmla="*/ 6 w 221"/>
                <a:gd name="T73" fmla="*/ 7 h 234"/>
                <a:gd name="T74" fmla="*/ 6 w 221"/>
                <a:gd name="T75" fmla="*/ 7 h 234"/>
                <a:gd name="T76" fmla="*/ 7 w 221"/>
                <a:gd name="T77" fmla="*/ 8 h 234"/>
                <a:gd name="T78" fmla="*/ 7 w 221"/>
                <a:gd name="T79" fmla="*/ 8 h 234"/>
                <a:gd name="T80" fmla="*/ 7 w 221"/>
                <a:gd name="T81" fmla="*/ 8 h 234"/>
                <a:gd name="T82" fmla="*/ 7 w 221"/>
                <a:gd name="T83" fmla="*/ 7 h 234"/>
                <a:gd name="T84" fmla="*/ 7 w 221"/>
                <a:gd name="T85" fmla="*/ 6 h 234"/>
                <a:gd name="T86" fmla="*/ 7 w 221"/>
                <a:gd name="T87" fmla="*/ 6 h 234"/>
                <a:gd name="T88" fmla="*/ 7 w 221"/>
                <a:gd name="T89" fmla="*/ 6 h 234"/>
                <a:gd name="T90" fmla="*/ 6 w 221"/>
                <a:gd name="T91" fmla="*/ 5 h 234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21"/>
                <a:gd name="T139" fmla="*/ 0 h 234"/>
                <a:gd name="T140" fmla="*/ 221 w 221"/>
                <a:gd name="T141" fmla="*/ 234 h 234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21" h="234">
                  <a:moveTo>
                    <a:pt x="155" y="154"/>
                  </a:moveTo>
                  <a:lnTo>
                    <a:pt x="163" y="148"/>
                  </a:lnTo>
                  <a:lnTo>
                    <a:pt x="171" y="141"/>
                  </a:lnTo>
                  <a:lnTo>
                    <a:pt x="177" y="133"/>
                  </a:lnTo>
                  <a:lnTo>
                    <a:pt x="183" y="124"/>
                  </a:lnTo>
                  <a:lnTo>
                    <a:pt x="187" y="115"/>
                  </a:lnTo>
                  <a:lnTo>
                    <a:pt x="191" y="105"/>
                  </a:lnTo>
                  <a:lnTo>
                    <a:pt x="192" y="95"/>
                  </a:lnTo>
                  <a:lnTo>
                    <a:pt x="193" y="84"/>
                  </a:lnTo>
                  <a:lnTo>
                    <a:pt x="192" y="67"/>
                  </a:lnTo>
                  <a:lnTo>
                    <a:pt x="186" y="52"/>
                  </a:lnTo>
                  <a:lnTo>
                    <a:pt x="178" y="37"/>
                  </a:lnTo>
                  <a:lnTo>
                    <a:pt x="169" y="24"/>
                  </a:lnTo>
                  <a:lnTo>
                    <a:pt x="156" y="15"/>
                  </a:lnTo>
                  <a:lnTo>
                    <a:pt x="141" y="7"/>
                  </a:lnTo>
                  <a:lnTo>
                    <a:pt x="126" y="1"/>
                  </a:lnTo>
                  <a:lnTo>
                    <a:pt x="109" y="0"/>
                  </a:lnTo>
                  <a:lnTo>
                    <a:pt x="101" y="0"/>
                  </a:lnTo>
                  <a:lnTo>
                    <a:pt x="93" y="1"/>
                  </a:lnTo>
                  <a:lnTo>
                    <a:pt x="85" y="4"/>
                  </a:lnTo>
                  <a:lnTo>
                    <a:pt x="77" y="6"/>
                  </a:lnTo>
                  <a:lnTo>
                    <a:pt x="70" y="9"/>
                  </a:lnTo>
                  <a:lnTo>
                    <a:pt x="63" y="14"/>
                  </a:lnTo>
                  <a:lnTo>
                    <a:pt x="57" y="19"/>
                  </a:lnTo>
                  <a:lnTo>
                    <a:pt x="51" y="23"/>
                  </a:lnTo>
                  <a:lnTo>
                    <a:pt x="58" y="21"/>
                  </a:lnTo>
                  <a:lnTo>
                    <a:pt x="65" y="19"/>
                  </a:lnTo>
                  <a:lnTo>
                    <a:pt x="72" y="18"/>
                  </a:lnTo>
                  <a:lnTo>
                    <a:pt x="80" y="16"/>
                  </a:lnTo>
                  <a:lnTo>
                    <a:pt x="94" y="18"/>
                  </a:lnTo>
                  <a:lnTo>
                    <a:pt x="107" y="22"/>
                  </a:lnTo>
                  <a:lnTo>
                    <a:pt x="118" y="28"/>
                  </a:lnTo>
                  <a:lnTo>
                    <a:pt x="129" y="36"/>
                  </a:lnTo>
                  <a:lnTo>
                    <a:pt x="137" y="46"/>
                  </a:lnTo>
                  <a:lnTo>
                    <a:pt x="142" y="58"/>
                  </a:lnTo>
                  <a:lnTo>
                    <a:pt x="147" y="71"/>
                  </a:lnTo>
                  <a:lnTo>
                    <a:pt x="148" y="84"/>
                  </a:lnTo>
                  <a:lnTo>
                    <a:pt x="147" y="96"/>
                  </a:lnTo>
                  <a:lnTo>
                    <a:pt x="145" y="107"/>
                  </a:lnTo>
                  <a:lnTo>
                    <a:pt x="140" y="118"/>
                  </a:lnTo>
                  <a:lnTo>
                    <a:pt x="133" y="127"/>
                  </a:lnTo>
                  <a:lnTo>
                    <a:pt x="126" y="135"/>
                  </a:lnTo>
                  <a:lnTo>
                    <a:pt x="117" y="141"/>
                  </a:lnTo>
                  <a:lnTo>
                    <a:pt x="107" y="147"/>
                  </a:lnTo>
                  <a:lnTo>
                    <a:pt x="96" y="150"/>
                  </a:lnTo>
                  <a:lnTo>
                    <a:pt x="74" y="154"/>
                  </a:lnTo>
                  <a:lnTo>
                    <a:pt x="55" y="159"/>
                  </a:lnTo>
                  <a:lnTo>
                    <a:pt x="39" y="165"/>
                  </a:lnTo>
                  <a:lnTo>
                    <a:pt x="25" y="171"/>
                  </a:lnTo>
                  <a:lnTo>
                    <a:pt x="13" y="178"/>
                  </a:lnTo>
                  <a:lnTo>
                    <a:pt x="6" y="185"/>
                  </a:lnTo>
                  <a:lnTo>
                    <a:pt x="1" y="193"/>
                  </a:lnTo>
                  <a:lnTo>
                    <a:pt x="0" y="200"/>
                  </a:lnTo>
                  <a:lnTo>
                    <a:pt x="2" y="209"/>
                  </a:lnTo>
                  <a:lnTo>
                    <a:pt x="8" y="218"/>
                  </a:lnTo>
                  <a:lnTo>
                    <a:pt x="17" y="226"/>
                  </a:lnTo>
                  <a:lnTo>
                    <a:pt x="30" y="234"/>
                  </a:lnTo>
                  <a:lnTo>
                    <a:pt x="28" y="233"/>
                  </a:lnTo>
                  <a:lnTo>
                    <a:pt x="28" y="232"/>
                  </a:lnTo>
                  <a:lnTo>
                    <a:pt x="28" y="231"/>
                  </a:lnTo>
                  <a:lnTo>
                    <a:pt x="28" y="230"/>
                  </a:lnTo>
                  <a:lnTo>
                    <a:pt x="30" y="221"/>
                  </a:lnTo>
                  <a:lnTo>
                    <a:pt x="35" y="215"/>
                  </a:lnTo>
                  <a:lnTo>
                    <a:pt x="42" y="209"/>
                  </a:lnTo>
                  <a:lnTo>
                    <a:pt x="53" y="203"/>
                  </a:lnTo>
                  <a:lnTo>
                    <a:pt x="65" y="198"/>
                  </a:lnTo>
                  <a:lnTo>
                    <a:pt x="79" y="195"/>
                  </a:lnTo>
                  <a:lnTo>
                    <a:pt x="94" y="194"/>
                  </a:lnTo>
                  <a:lnTo>
                    <a:pt x="111" y="193"/>
                  </a:lnTo>
                  <a:lnTo>
                    <a:pt x="127" y="194"/>
                  </a:lnTo>
                  <a:lnTo>
                    <a:pt x="144" y="195"/>
                  </a:lnTo>
                  <a:lnTo>
                    <a:pt x="157" y="198"/>
                  </a:lnTo>
                  <a:lnTo>
                    <a:pt x="169" y="203"/>
                  </a:lnTo>
                  <a:lnTo>
                    <a:pt x="179" y="209"/>
                  </a:lnTo>
                  <a:lnTo>
                    <a:pt x="186" y="215"/>
                  </a:lnTo>
                  <a:lnTo>
                    <a:pt x="192" y="221"/>
                  </a:lnTo>
                  <a:lnTo>
                    <a:pt x="193" y="230"/>
                  </a:lnTo>
                  <a:lnTo>
                    <a:pt x="193" y="231"/>
                  </a:lnTo>
                  <a:lnTo>
                    <a:pt x="193" y="232"/>
                  </a:lnTo>
                  <a:lnTo>
                    <a:pt x="193" y="233"/>
                  </a:lnTo>
                  <a:lnTo>
                    <a:pt x="205" y="226"/>
                  </a:lnTo>
                  <a:lnTo>
                    <a:pt x="214" y="218"/>
                  </a:lnTo>
                  <a:lnTo>
                    <a:pt x="218" y="209"/>
                  </a:lnTo>
                  <a:lnTo>
                    <a:pt x="221" y="200"/>
                  </a:lnTo>
                  <a:lnTo>
                    <a:pt x="220" y="192"/>
                  </a:lnTo>
                  <a:lnTo>
                    <a:pt x="216" y="185"/>
                  </a:lnTo>
                  <a:lnTo>
                    <a:pt x="210" y="178"/>
                  </a:lnTo>
                  <a:lnTo>
                    <a:pt x="202" y="172"/>
                  </a:lnTo>
                  <a:lnTo>
                    <a:pt x="193" y="166"/>
                  </a:lnTo>
                  <a:lnTo>
                    <a:pt x="182" y="162"/>
                  </a:lnTo>
                  <a:lnTo>
                    <a:pt x="169" y="157"/>
                  </a:lnTo>
                  <a:lnTo>
                    <a:pt x="155" y="1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3" name="Freeform 15"/>
            <p:cNvSpPr>
              <a:spLocks/>
            </p:cNvSpPr>
            <p:nvPr/>
          </p:nvSpPr>
          <p:spPr bwMode="auto">
            <a:xfrm>
              <a:off x="2902" y="2324"/>
              <a:ext cx="2" cy="2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0 w 5"/>
                <a:gd name="T5" fmla="*/ 1 h 4"/>
                <a:gd name="T6" fmla="*/ 0 w 5"/>
                <a:gd name="T7" fmla="*/ 1 h 4"/>
                <a:gd name="T8" fmla="*/ 0 w 5"/>
                <a:gd name="T9" fmla="*/ 1 h 4"/>
                <a:gd name="T10" fmla="*/ 0 w 5"/>
                <a:gd name="T11" fmla="*/ 1 h 4"/>
                <a:gd name="T12" fmla="*/ 0 w 5"/>
                <a:gd name="T13" fmla="*/ 1 h 4"/>
                <a:gd name="T14" fmla="*/ 0 w 5"/>
                <a:gd name="T15" fmla="*/ 0 h 4"/>
                <a:gd name="T16" fmla="*/ 0 w 5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"/>
                <a:gd name="T28" fmla="*/ 0 h 4"/>
                <a:gd name="T29" fmla="*/ 5 w 5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" h="4">
                  <a:moveTo>
                    <a:pt x="5" y="0"/>
                  </a:moveTo>
                  <a:lnTo>
                    <a:pt x="5" y="0"/>
                  </a:lnTo>
                  <a:lnTo>
                    <a:pt x="4" y="1"/>
                  </a:lnTo>
                  <a:lnTo>
                    <a:pt x="1" y="3"/>
                  </a:lnTo>
                  <a:lnTo>
                    <a:pt x="0" y="4"/>
                  </a:lnTo>
                  <a:lnTo>
                    <a:pt x="1" y="3"/>
                  </a:lnTo>
                  <a:lnTo>
                    <a:pt x="4" y="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4" name="Freeform 16"/>
            <p:cNvSpPr>
              <a:spLocks/>
            </p:cNvSpPr>
            <p:nvPr/>
          </p:nvSpPr>
          <p:spPr bwMode="auto">
            <a:xfrm>
              <a:off x="2915" y="2418"/>
              <a:ext cx="2" cy="2"/>
            </a:xfrm>
            <a:custGeom>
              <a:avLst/>
              <a:gdLst>
                <a:gd name="T0" fmla="*/ 1 w 4"/>
                <a:gd name="T1" fmla="*/ 0 h 4"/>
                <a:gd name="T2" fmla="*/ 1 w 4"/>
                <a:gd name="T3" fmla="*/ 0 h 4"/>
                <a:gd name="T4" fmla="*/ 1 w 4"/>
                <a:gd name="T5" fmla="*/ 1 h 4"/>
                <a:gd name="T6" fmla="*/ 1 w 4"/>
                <a:gd name="T7" fmla="*/ 1 h 4"/>
                <a:gd name="T8" fmla="*/ 0 w 4"/>
                <a:gd name="T9" fmla="*/ 1 h 4"/>
                <a:gd name="T10" fmla="*/ 1 w 4"/>
                <a:gd name="T11" fmla="*/ 1 h 4"/>
                <a:gd name="T12" fmla="*/ 1 w 4"/>
                <a:gd name="T13" fmla="*/ 1 h 4"/>
                <a:gd name="T14" fmla="*/ 1 w 4"/>
                <a:gd name="T15" fmla="*/ 0 h 4"/>
                <a:gd name="T16" fmla="*/ 1 w 4"/>
                <a:gd name="T17" fmla="*/ 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"/>
                <a:gd name="T29" fmla="*/ 4 w 4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3" y="1"/>
                  </a:lnTo>
                  <a:lnTo>
                    <a:pt x="1" y="2"/>
                  </a:lnTo>
                  <a:lnTo>
                    <a:pt x="0" y="4"/>
                  </a:lnTo>
                  <a:lnTo>
                    <a:pt x="1" y="2"/>
                  </a:lnTo>
                  <a:lnTo>
                    <a:pt x="3" y="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5" name="Freeform 17"/>
            <p:cNvSpPr>
              <a:spLocks/>
            </p:cNvSpPr>
            <p:nvPr/>
          </p:nvSpPr>
          <p:spPr bwMode="auto">
            <a:xfrm>
              <a:off x="2939" y="2323"/>
              <a:ext cx="32" cy="69"/>
            </a:xfrm>
            <a:custGeom>
              <a:avLst/>
              <a:gdLst>
                <a:gd name="T0" fmla="*/ 1 w 63"/>
                <a:gd name="T1" fmla="*/ 5 h 138"/>
                <a:gd name="T2" fmla="*/ 2 w 63"/>
                <a:gd name="T3" fmla="*/ 5 h 138"/>
                <a:gd name="T4" fmla="*/ 2 w 63"/>
                <a:gd name="T5" fmla="*/ 5 h 138"/>
                <a:gd name="T6" fmla="*/ 2 w 63"/>
                <a:gd name="T7" fmla="*/ 5 h 138"/>
                <a:gd name="T8" fmla="*/ 2 w 63"/>
                <a:gd name="T9" fmla="*/ 1 h 138"/>
                <a:gd name="T10" fmla="*/ 2 w 63"/>
                <a:gd name="T11" fmla="*/ 1 h 138"/>
                <a:gd name="T12" fmla="*/ 1 w 63"/>
                <a:gd name="T13" fmla="*/ 0 h 138"/>
                <a:gd name="T14" fmla="*/ 1 w 63"/>
                <a:gd name="T15" fmla="*/ 1 h 138"/>
                <a:gd name="T16" fmla="*/ 0 w 63"/>
                <a:gd name="T17" fmla="*/ 1 h 138"/>
                <a:gd name="T18" fmla="*/ 0 w 63"/>
                <a:gd name="T19" fmla="*/ 4 h 138"/>
                <a:gd name="T20" fmla="*/ 1 w 63"/>
                <a:gd name="T21" fmla="*/ 4 h 138"/>
                <a:gd name="T22" fmla="*/ 1 w 63"/>
                <a:gd name="T23" fmla="*/ 5 h 13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3"/>
                <a:gd name="T37" fmla="*/ 0 h 138"/>
                <a:gd name="T38" fmla="*/ 63 w 63"/>
                <a:gd name="T39" fmla="*/ 138 h 13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3" h="138">
                  <a:moveTo>
                    <a:pt x="4" y="131"/>
                  </a:moveTo>
                  <a:lnTo>
                    <a:pt x="57" y="138"/>
                  </a:lnTo>
                  <a:lnTo>
                    <a:pt x="57" y="133"/>
                  </a:lnTo>
                  <a:lnTo>
                    <a:pt x="63" y="135"/>
                  </a:lnTo>
                  <a:lnTo>
                    <a:pt x="62" y="7"/>
                  </a:lnTo>
                  <a:lnTo>
                    <a:pt x="57" y="7"/>
                  </a:lnTo>
                  <a:lnTo>
                    <a:pt x="5" y="0"/>
                  </a:lnTo>
                  <a:lnTo>
                    <a:pt x="5" y="2"/>
                  </a:lnTo>
                  <a:lnTo>
                    <a:pt x="0" y="2"/>
                  </a:lnTo>
                  <a:lnTo>
                    <a:pt x="0" y="127"/>
                  </a:lnTo>
                  <a:lnTo>
                    <a:pt x="4" y="127"/>
                  </a:lnTo>
                  <a:lnTo>
                    <a:pt x="4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6" name="Freeform 18"/>
            <p:cNvSpPr>
              <a:spLocks/>
            </p:cNvSpPr>
            <p:nvPr/>
          </p:nvSpPr>
          <p:spPr bwMode="auto">
            <a:xfrm>
              <a:off x="2940" y="2609"/>
              <a:ext cx="30" cy="102"/>
            </a:xfrm>
            <a:custGeom>
              <a:avLst/>
              <a:gdLst>
                <a:gd name="T0" fmla="*/ 1 w 61"/>
                <a:gd name="T1" fmla="*/ 0 h 203"/>
                <a:gd name="T2" fmla="*/ 0 w 61"/>
                <a:gd name="T3" fmla="*/ 1 h 203"/>
                <a:gd name="T4" fmla="*/ 0 w 61"/>
                <a:gd name="T5" fmla="*/ 1 h 203"/>
                <a:gd name="T6" fmla="*/ 0 w 61"/>
                <a:gd name="T7" fmla="*/ 1 h 203"/>
                <a:gd name="T8" fmla="*/ 0 w 61"/>
                <a:gd name="T9" fmla="*/ 6 h 203"/>
                <a:gd name="T10" fmla="*/ 0 w 61"/>
                <a:gd name="T11" fmla="*/ 7 h 203"/>
                <a:gd name="T12" fmla="*/ 1 w 61"/>
                <a:gd name="T13" fmla="*/ 5 h 203"/>
                <a:gd name="T14" fmla="*/ 1 w 61"/>
                <a:gd name="T15" fmla="*/ 1 h 203"/>
                <a:gd name="T16" fmla="*/ 1 w 61"/>
                <a:gd name="T17" fmla="*/ 1 h 203"/>
                <a:gd name="T18" fmla="*/ 1 w 61"/>
                <a:gd name="T19" fmla="*/ 0 h 20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1"/>
                <a:gd name="T31" fmla="*/ 0 h 203"/>
                <a:gd name="T32" fmla="*/ 61 w 61"/>
                <a:gd name="T33" fmla="*/ 203 h 20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1" h="203">
                  <a:moveTo>
                    <a:pt x="54" y="0"/>
                  </a:moveTo>
                  <a:lnTo>
                    <a:pt x="14" y="7"/>
                  </a:lnTo>
                  <a:lnTo>
                    <a:pt x="0" y="7"/>
                  </a:lnTo>
                  <a:lnTo>
                    <a:pt x="0" y="163"/>
                  </a:lnTo>
                  <a:lnTo>
                    <a:pt x="28" y="203"/>
                  </a:lnTo>
                  <a:lnTo>
                    <a:pt x="61" y="158"/>
                  </a:lnTo>
                  <a:lnTo>
                    <a:pt x="61" y="1"/>
                  </a:lnTo>
                  <a:lnTo>
                    <a:pt x="54" y="1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7" name="Freeform 19"/>
            <p:cNvSpPr>
              <a:spLocks/>
            </p:cNvSpPr>
            <p:nvPr/>
          </p:nvSpPr>
          <p:spPr bwMode="auto">
            <a:xfrm>
              <a:off x="2941" y="2420"/>
              <a:ext cx="29" cy="68"/>
            </a:xfrm>
            <a:custGeom>
              <a:avLst/>
              <a:gdLst>
                <a:gd name="T0" fmla="*/ 2 w 58"/>
                <a:gd name="T1" fmla="*/ 1 h 136"/>
                <a:gd name="T2" fmla="*/ 2 w 58"/>
                <a:gd name="T3" fmla="*/ 1 h 136"/>
                <a:gd name="T4" fmla="*/ 2 w 58"/>
                <a:gd name="T5" fmla="*/ 1 h 136"/>
                <a:gd name="T6" fmla="*/ 1 w 58"/>
                <a:gd name="T7" fmla="*/ 1 h 136"/>
                <a:gd name="T8" fmla="*/ 1 w 58"/>
                <a:gd name="T9" fmla="*/ 0 h 136"/>
                <a:gd name="T10" fmla="*/ 0 w 58"/>
                <a:gd name="T11" fmla="*/ 0 h 136"/>
                <a:gd name="T12" fmla="*/ 0 w 58"/>
                <a:gd name="T13" fmla="*/ 4 h 136"/>
                <a:gd name="T14" fmla="*/ 1 w 58"/>
                <a:gd name="T15" fmla="*/ 4 h 136"/>
                <a:gd name="T16" fmla="*/ 1 w 58"/>
                <a:gd name="T17" fmla="*/ 4 h 136"/>
                <a:gd name="T18" fmla="*/ 2 w 58"/>
                <a:gd name="T19" fmla="*/ 5 h 136"/>
                <a:gd name="T20" fmla="*/ 2 w 58"/>
                <a:gd name="T21" fmla="*/ 5 h 136"/>
                <a:gd name="T22" fmla="*/ 2 w 58"/>
                <a:gd name="T23" fmla="*/ 5 h 136"/>
                <a:gd name="T24" fmla="*/ 2 w 58"/>
                <a:gd name="T25" fmla="*/ 1 h 1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8"/>
                <a:gd name="T40" fmla="*/ 0 h 136"/>
                <a:gd name="T41" fmla="*/ 58 w 58"/>
                <a:gd name="T42" fmla="*/ 136 h 1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8" h="136">
                  <a:moveTo>
                    <a:pt x="57" y="7"/>
                  </a:moveTo>
                  <a:lnTo>
                    <a:pt x="43" y="7"/>
                  </a:lnTo>
                  <a:lnTo>
                    <a:pt x="12" y="3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124"/>
                  </a:lnTo>
                  <a:lnTo>
                    <a:pt x="14" y="128"/>
                  </a:lnTo>
                  <a:lnTo>
                    <a:pt x="14" y="126"/>
                  </a:lnTo>
                  <a:lnTo>
                    <a:pt x="54" y="136"/>
                  </a:lnTo>
                  <a:lnTo>
                    <a:pt x="54" y="134"/>
                  </a:lnTo>
                  <a:lnTo>
                    <a:pt x="58" y="136"/>
                  </a:lnTo>
                  <a:lnTo>
                    <a:pt x="57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8" name="Freeform 20"/>
            <p:cNvSpPr>
              <a:spLocks/>
            </p:cNvSpPr>
            <p:nvPr/>
          </p:nvSpPr>
          <p:spPr bwMode="auto">
            <a:xfrm>
              <a:off x="2940" y="2513"/>
              <a:ext cx="30" cy="62"/>
            </a:xfrm>
            <a:custGeom>
              <a:avLst/>
              <a:gdLst>
                <a:gd name="T0" fmla="*/ 1 w 61"/>
                <a:gd name="T1" fmla="*/ 3 h 125"/>
                <a:gd name="T2" fmla="*/ 1 w 61"/>
                <a:gd name="T3" fmla="*/ 0 h 125"/>
                <a:gd name="T4" fmla="*/ 1 w 61"/>
                <a:gd name="T5" fmla="*/ 0 h 125"/>
                <a:gd name="T6" fmla="*/ 1 w 61"/>
                <a:gd name="T7" fmla="*/ 0 h 125"/>
                <a:gd name="T8" fmla="*/ 0 w 61"/>
                <a:gd name="T9" fmla="*/ 0 h 125"/>
                <a:gd name="T10" fmla="*/ 0 w 61"/>
                <a:gd name="T11" fmla="*/ 0 h 125"/>
                <a:gd name="T12" fmla="*/ 0 w 61"/>
                <a:gd name="T13" fmla="*/ 0 h 125"/>
                <a:gd name="T14" fmla="*/ 0 w 61"/>
                <a:gd name="T15" fmla="*/ 3 h 125"/>
                <a:gd name="T16" fmla="*/ 0 w 61"/>
                <a:gd name="T17" fmla="*/ 3 h 125"/>
                <a:gd name="T18" fmla="*/ 0 w 61"/>
                <a:gd name="T19" fmla="*/ 3 h 125"/>
                <a:gd name="T20" fmla="*/ 1 w 61"/>
                <a:gd name="T21" fmla="*/ 3 h 125"/>
                <a:gd name="T22" fmla="*/ 1 w 61"/>
                <a:gd name="T23" fmla="*/ 3 h 125"/>
                <a:gd name="T24" fmla="*/ 1 w 61"/>
                <a:gd name="T25" fmla="*/ 3 h 1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1"/>
                <a:gd name="T40" fmla="*/ 0 h 125"/>
                <a:gd name="T41" fmla="*/ 61 w 61"/>
                <a:gd name="T42" fmla="*/ 125 h 1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1" h="125">
                  <a:moveTo>
                    <a:pt x="61" y="125"/>
                  </a:moveTo>
                  <a:lnTo>
                    <a:pt x="60" y="11"/>
                  </a:lnTo>
                  <a:lnTo>
                    <a:pt x="46" y="11"/>
                  </a:lnTo>
                  <a:lnTo>
                    <a:pt x="46" y="13"/>
                  </a:lnTo>
                  <a:lnTo>
                    <a:pt x="14" y="6"/>
                  </a:lnTo>
                  <a:lnTo>
                    <a:pt x="14" y="0"/>
                  </a:lnTo>
                  <a:lnTo>
                    <a:pt x="0" y="0"/>
                  </a:lnTo>
                  <a:lnTo>
                    <a:pt x="0" y="104"/>
                  </a:lnTo>
                  <a:lnTo>
                    <a:pt x="15" y="108"/>
                  </a:lnTo>
                  <a:lnTo>
                    <a:pt x="46" y="119"/>
                  </a:lnTo>
                  <a:lnTo>
                    <a:pt x="46" y="121"/>
                  </a:lnTo>
                  <a:lnTo>
                    <a:pt x="61" y="1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9" name="Freeform 21"/>
            <p:cNvSpPr>
              <a:spLocks/>
            </p:cNvSpPr>
            <p:nvPr/>
          </p:nvSpPr>
          <p:spPr bwMode="auto">
            <a:xfrm>
              <a:off x="2921" y="2060"/>
              <a:ext cx="66" cy="233"/>
            </a:xfrm>
            <a:custGeom>
              <a:avLst/>
              <a:gdLst>
                <a:gd name="T0" fmla="*/ 2 w 133"/>
                <a:gd name="T1" fmla="*/ 0 h 467"/>
                <a:gd name="T2" fmla="*/ 1 w 133"/>
                <a:gd name="T3" fmla="*/ 0 h 467"/>
                <a:gd name="T4" fmla="*/ 1 w 133"/>
                <a:gd name="T5" fmla="*/ 0 h 467"/>
                <a:gd name="T6" fmla="*/ 0 w 133"/>
                <a:gd name="T7" fmla="*/ 0 h 467"/>
                <a:gd name="T8" fmla="*/ 0 w 133"/>
                <a:gd name="T9" fmla="*/ 0 h 467"/>
                <a:gd name="T10" fmla="*/ 0 w 133"/>
                <a:gd name="T11" fmla="*/ 0 h 467"/>
                <a:gd name="T12" fmla="*/ 0 w 133"/>
                <a:gd name="T13" fmla="*/ 0 h 467"/>
                <a:gd name="T14" fmla="*/ 0 w 133"/>
                <a:gd name="T15" fmla="*/ 0 h 467"/>
                <a:gd name="T16" fmla="*/ 0 w 133"/>
                <a:gd name="T17" fmla="*/ 0 h 467"/>
                <a:gd name="T18" fmla="*/ 0 w 133"/>
                <a:gd name="T19" fmla="*/ 1 h 467"/>
                <a:gd name="T20" fmla="*/ 0 w 133"/>
                <a:gd name="T21" fmla="*/ 1 h 467"/>
                <a:gd name="T22" fmla="*/ 0 w 133"/>
                <a:gd name="T23" fmla="*/ 1 h 467"/>
                <a:gd name="T24" fmla="*/ 0 w 133"/>
                <a:gd name="T25" fmla="*/ 1 h 467"/>
                <a:gd name="T26" fmla="*/ 1 w 133"/>
                <a:gd name="T27" fmla="*/ 14 h 467"/>
                <a:gd name="T28" fmla="*/ 3 w 133"/>
                <a:gd name="T29" fmla="*/ 14 h 467"/>
                <a:gd name="T30" fmla="*/ 3 w 133"/>
                <a:gd name="T31" fmla="*/ 1 h 467"/>
                <a:gd name="T32" fmla="*/ 3 w 133"/>
                <a:gd name="T33" fmla="*/ 1 h 467"/>
                <a:gd name="T34" fmla="*/ 3 w 133"/>
                <a:gd name="T35" fmla="*/ 1 h 467"/>
                <a:gd name="T36" fmla="*/ 4 w 133"/>
                <a:gd name="T37" fmla="*/ 1 h 467"/>
                <a:gd name="T38" fmla="*/ 4 w 133"/>
                <a:gd name="T39" fmla="*/ 0 h 467"/>
                <a:gd name="T40" fmla="*/ 4 w 133"/>
                <a:gd name="T41" fmla="*/ 0 h 467"/>
                <a:gd name="T42" fmla="*/ 3 w 133"/>
                <a:gd name="T43" fmla="*/ 0 h 467"/>
                <a:gd name="T44" fmla="*/ 3 w 133"/>
                <a:gd name="T45" fmla="*/ 0 h 467"/>
                <a:gd name="T46" fmla="*/ 3 w 133"/>
                <a:gd name="T47" fmla="*/ 0 h 467"/>
                <a:gd name="T48" fmla="*/ 3 w 133"/>
                <a:gd name="T49" fmla="*/ 0 h 467"/>
                <a:gd name="T50" fmla="*/ 2 w 133"/>
                <a:gd name="T51" fmla="*/ 0 h 467"/>
                <a:gd name="T52" fmla="*/ 2 w 133"/>
                <a:gd name="T53" fmla="*/ 0 h 467"/>
                <a:gd name="T54" fmla="*/ 2 w 133"/>
                <a:gd name="T55" fmla="*/ 0 h 467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33"/>
                <a:gd name="T85" fmla="*/ 0 h 467"/>
                <a:gd name="T86" fmla="*/ 133 w 133"/>
                <a:gd name="T87" fmla="*/ 467 h 467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33" h="467">
                  <a:moveTo>
                    <a:pt x="67" y="0"/>
                  </a:moveTo>
                  <a:lnTo>
                    <a:pt x="53" y="0"/>
                  </a:lnTo>
                  <a:lnTo>
                    <a:pt x="41" y="3"/>
                  </a:lnTo>
                  <a:lnTo>
                    <a:pt x="30" y="5"/>
                  </a:lnTo>
                  <a:lnTo>
                    <a:pt x="20" y="7"/>
                  </a:lnTo>
                  <a:lnTo>
                    <a:pt x="12" y="12"/>
                  </a:lnTo>
                  <a:lnTo>
                    <a:pt x="6" y="15"/>
                  </a:lnTo>
                  <a:lnTo>
                    <a:pt x="1" y="21"/>
                  </a:lnTo>
                  <a:lnTo>
                    <a:pt x="0" y="26"/>
                  </a:lnTo>
                  <a:lnTo>
                    <a:pt x="1" y="33"/>
                  </a:lnTo>
                  <a:lnTo>
                    <a:pt x="6" y="38"/>
                  </a:lnTo>
                  <a:lnTo>
                    <a:pt x="14" y="42"/>
                  </a:lnTo>
                  <a:lnTo>
                    <a:pt x="27" y="45"/>
                  </a:lnTo>
                  <a:lnTo>
                    <a:pt x="36" y="458"/>
                  </a:lnTo>
                  <a:lnTo>
                    <a:pt x="104" y="467"/>
                  </a:lnTo>
                  <a:lnTo>
                    <a:pt x="109" y="45"/>
                  </a:lnTo>
                  <a:lnTo>
                    <a:pt x="119" y="42"/>
                  </a:lnTo>
                  <a:lnTo>
                    <a:pt x="126" y="37"/>
                  </a:lnTo>
                  <a:lnTo>
                    <a:pt x="132" y="32"/>
                  </a:lnTo>
                  <a:lnTo>
                    <a:pt x="133" y="26"/>
                  </a:lnTo>
                  <a:lnTo>
                    <a:pt x="132" y="21"/>
                  </a:lnTo>
                  <a:lnTo>
                    <a:pt x="127" y="15"/>
                  </a:lnTo>
                  <a:lnTo>
                    <a:pt x="121" y="12"/>
                  </a:lnTo>
                  <a:lnTo>
                    <a:pt x="113" y="7"/>
                  </a:lnTo>
                  <a:lnTo>
                    <a:pt x="104" y="5"/>
                  </a:lnTo>
                  <a:lnTo>
                    <a:pt x="93" y="3"/>
                  </a:lnTo>
                  <a:lnTo>
                    <a:pt x="80" y="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0" name="Freeform 22"/>
            <p:cNvSpPr>
              <a:spLocks/>
            </p:cNvSpPr>
            <p:nvPr/>
          </p:nvSpPr>
          <p:spPr bwMode="auto">
            <a:xfrm>
              <a:off x="3009" y="2102"/>
              <a:ext cx="177" cy="117"/>
            </a:xfrm>
            <a:custGeom>
              <a:avLst/>
              <a:gdLst>
                <a:gd name="T0" fmla="*/ 11 w 355"/>
                <a:gd name="T1" fmla="*/ 8 h 232"/>
                <a:gd name="T2" fmla="*/ 11 w 355"/>
                <a:gd name="T3" fmla="*/ 8 h 232"/>
                <a:gd name="T4" fmla="*/ 10 w 355"/>
                <a:gd name="T5" fmla="*/ 8 h 232"/>
                <a:gd name="T6" fmla="*/ 10 w 355"/>
                <a:gd name="T7" fmla="*/ 8 h 232"/>
                <a:gd name="T8" fmla="*/ 10 w 355"/>
                <a:gd name="T9" fmla="*/ 8 h 232"/>
                <a:gd name="T10" fmla="*/ 9 w 355"/>
                <a:gd name="T11" fmla="*/ 8 h 232"/>
                <a:gd name="T12" fmla="*/ 9 w 355"/>
                <a:gd name="T13" fmla="*/ 7 h 232"/>
                <a:gd name="T14" fmla="*/ 8 w 355"/>
                <a:gd name="T15" fmla="*/ 7 h 232"/>
                <a:gd name="T16" fmla="*/ 8 w 355"/>
                <a:gd name="T17" fmla="*/ 7 h 232"/>
                <a:gd name="T18" fmla="*/ 7 w 355"/>
                <a:gd name="T19" fmla="*/ 7 h 232"/>
                <a:gd name="T20" fmla="*/ 6 w 355"/>
                <a:gd name="T21" fmla="*/ 7 h 232"/>
                <a:gd name="T22" fmla="*/ 6 w 355"/>
                <a:gd name="T23" fmla="*/ 7 h 232"/>
                <a:gd name="T24" fmla="*/ 5 w 355"/>
                <a:gd name="T25" fmla="*/ 6 h 232"/>
                <a:gd name="T26" fmla="*/ 4 w 355"/>
                <a:gd name="T27" fmla="*/ 6 h 232"/>
                <a:gd name="T28" fmla="*/ 4 w 355"/>
                <a:gd name="T29" fmla="*/ 5 h 232"/>
                <a:gd name="T30" fmla="*/ 3 w 355"/>
                <a:gd name="T31" fmla="*/ 5 h 232"/>
                <a:gd name="T32" fmla="*/ 2 w 355"/>
                <a:gd name="T33" fmla="*/ 5 h 232"/>
                <a:gd name="T34" fmla="*/ 1 w 355"/>
                <a:gd name="T35" fmla="*/ 4 h 232"/>
                <a:gd name="T36" fmla="*/ 1 w 355"/>
                <a:gd name="T37" fmla="*/ 3 h 232"/>
                <a:gd name="T38" fmla="*/ 0 w 355"/>
                <a:gd name="T39" fmla="*/ 2 h 232"/>
                <a:gd name="T40" fmla="*/ 0 w 355"/>
                <a:gd name="T41" fmla="*/ 2 h 232"/>
                <a:gd name="T42" fmla="*/ 0 w 355"/>
                <a:gd name="T43" fmla="*/ 1 h 232"/>
                <a:gd name="T44" fmla="*/ 0 w 355"/>
                <a:gd name="T45" fmla="*/ 1 h 232"/>
                <a:gd name="T46" fmla="*/ 0 w 355"/>
                <a:gd name="T47" fmla="*/ 1 h 232"/>
                <a:gd name="T48" fmla="*/ 0 w 355"/>
                <a:gd name="T49" fmla="*/ 0 h 232"/>
                <a:gd name="T50" fmla="*/ 0 w 355"/>
                <a:gd name="T51" fmla="*/ 1 h 232"/>
                <a:gd name="T52" fmla="*/ 0 w 355"/>
                <a:gd name="T53" fmla="*/ 1 h 232"/>
                <a:gd name="T54" fmla="*/ 0 w 355"/>
                <a:gd name="T55" fmla="*/ 1 h 232"/>
                <a:gd name="T56" fmla="*/ 0 w 355"/>
                <a:gd name="T57" fmla="*/ 2 h 232"/>
                <a:gd name="T58" fmla="*/ 0 w 355"/>
                <a:gd name="T59" fmla="*/ 3 h 232"/>
                <a:gd name="T60" fmla="*/ 0 w 355"/>
                <a:gd name="T61" fmla="*/ 3 h 232"/>
                <a:gd name="T62" fmla="*/ 1 w 355"/>
                <a:gd name="T63" fmla="*/ 4 h 232"/>
                <a:gd name="T64" fmla="*/ 2 w 355"/>
                <a:gd name="T65" fmla="*/ 5 h 232"/>
                <a:gd name="T66" fmla="*/ 2 w 355"/>
                <a:gd name="T67" fmla="*/ 6 h 232"/>
                <a:gd name="T68" fmla="*/ 3 w 355"/>
                <a:gd name="T69" fmla="*/ 6 h 232"/>
                <a:gd name="T70" fmla="*/ 4 w 355"/>
                <a:gd name="T71" fmla="*/ 6 h 232"/>
                <a:gd name="T72" fmla="*/ 4 w 355"/>
                <a:gd name="T73" fmla="*/ 7 h 232"/>
                <a:gd name="T74" fmla="*/ 5 w 355"/>
                <a:gd name="T75" fmla="*/ 7 h 232"/>
                <a:gd name="T76" fmla="*/ 6 w 355"/>
                <a:gd name="T77" fmla="*/ 7 h 232"/>
                <a:gd name="T78" fmla="*/ 7 w 355"/>
                <a:gd name="T79" fmla="*/ 7 h 232"/>
                <a:gd name="T80" fmla="*/ 7 w 355"/>
                <a:gd name="T81" fmla="*/ 7 h 232"/>
                <a:gd name="T82" fmla="*/ 8 w 355"/>
                <a:gd name="T83" fmla="*/ 8 h 232"/>
                <a:gd name="T84" fmla="*/ 9 w 355"/>
                <a:gd name="T85" fmla="*/ 8 h 232"/>
                <a:gd name="T86" fmla="*/ 9 w 355"/>
                <a:gd name="T87" fmla="*/ 8 h 232"/>
                <a:gd name="T88" fmla="*/ 10 w 355"/>
                <a:gd name="T89" fmla="*/ 8 h 232"/>
                <a:gd name="T90" fmla="*/ 10 w 355"/>
                <a:gd name="T91" fmla="*/ 8 h 232"/>
                <a:gd name="T92" fmla="*/ 10 w 355"/>
                <a:gd name="T93" fmla="*/ 8 h 232"/>
                <a:gd name="T94" fmla="*/ 11 w 355"/>
                <a:gd name="T95" fmla="*/ 8 h 232"/>
                <a:gd name="T96" fmla="*/ 11 w 355"/>
                <a:gd name="T97" fmla="*/ 8 h 23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55"/>
                <a:gd name="T148" fmla="*/ 0 h 232"/>
                <a:gd name="T149" fmla="*/ 355 w 355"/>
                <a:gd name="T150" fmla="*/ 232 h 23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55" h="232">
                  <a:moveTo>
                    <a:pt x="355" y="232"/>
                  </a:moveTo>
                  <a:lnTo>
                    <a:pt x="353" y="232"/>
                  </a:lnTo>
                  <a:lnTo>
                    <a:pt x="349" y="231"/>
                  </a:lnTo>
                  <a:lnTo>
                    <a:pt x="340" y="230"/>
                  </a:lnTo>
                  <a:lnTo>
                    <a:pt x="329" y="229"/>
                  </a:lnTo>
                  <a:lnTo>
                    <a:pt x="315" y="226"/>
                  </a:lnTo>
                  <a:lnTo>
                    <a:pt x="300" y="223"/>
                  </a:lnTo>
                  <a:lnTo>
                    <a:pt x="282" y="219"/>
                  </a:lnTo>
                  <a:lnTo>
                    <a:pt x="263" y="214"/>
                  </a:lnTo>
                  <a:lnTo>
                    <a:pt x="243" y="207"/>
                  </a:lnTo>
                  <a:lnTo>
                    <a:pt x="221" y="200"/>
                  </a:lnTo>
                  <a:lnTo>
                    <a:pt x="199" y="192"/>
                  </a:lnTo>
                  <a:lnTo>
                    <a:pt x="176" y="183"/>
                  </a:lnTo>
                  <a:lnTo>
                    <a:pt x="154" y="171"/>
                  </a:lnTo>
                  <a:lnTo>
                    <a:pt x="131" y="159"/>
                  </a:lnTo>
                  <a:lnTo>
                    <a:pt x="109" y="145"/>
                  </a:lnTo>
                  <a:lnTo>
                    <a:pt x="88" y="130"/>
                  </a:lnTo>
                  <a:lnTo>
                    <a:pt x="63" y="108"/>
                  </a:lnTo>
                  <a:lnTo>
                    <a:pt x="43" y="86"/>
                  </a:lnTo>
                  <a:lnTo>
                    <a:pt x="28" y="64"/>
                  </a:lnTo>
                  <a:lnTo>
                    <a:pt x="18" y="43"/>
                  </a:lnTo>
                  <a:lnTo>
                    <a:pt x="11" y="26"/>
                  </a:lnTo>
                  <a:lnTo>
                    <a:pt x="6" y="12"/>
                  </a:lnTo>
                  <a:lnTo>
                    <a:pt x="4" y="3"/>
                  </a:lnTo>
                  <a:lnTo>
                    <a:pt x="4" y="0"/>
                  </a:lnTo>
                  <a:lnTo>
                    <a:pt x="3" y="3"/>
                  </a:lnTo>
                  <a:lnTo>
                    <a:pt x="2" y="14"/>
                  </a:lnTo>
                  <a:lnTo>
                    <a:pt x="0" y="30"/>
                  </a:lnTo>
                  <a:lnTo>
                    <a:pt x="3" y="49"/>
                  </a:lnTo>
                  <a:lnTo>
                    <a:pt x="9" y="72"/>
                  </a:lnTo>
                  <a:lnTo>
                    <a:pt x="20" y="96"/>
                  </a:lnTo>
                  <a:lnTo>
                    <a:pt x="37" y="123"/>
                  </a:lnTo>
                  <a:lnTo>
                    <a:pt x="65" y="148"/>
                  </a:lnTo>
                  <a:lnTo>
                    <a:pt x="87" y="163"/>
                  </a:lnTo>
                  <a:lnTo>
                    <a:pt x="109" y="177"/>
                  </a:lnTo>
                  <a:lnTo>
                    <a:pt x="133" y="189"/>
                  </a:lnTo>
                  <a:lnTo>
                    <a:pt x="157" y="198"/>
                  </a:lnTo>
                  <a:lnTo>
                    <a:pt x="181" y="206"/>
                  </a:lnTo>
                  <a:lnTo>
                    <a:pt x="206" y="213"/>
                  </a:lnTo>
                  <a:lnTo>
                    <a:pt x="229" y="219"/>
                  </a:lnTo>
                  <a:lnTo>
                    <a:pt x="252" y="223"/>
                  </a:lnTo>
                  <a:lnTo>
                    <a:pt x="274" y="227"/>
                  </a:lnTo>
                  <a:lnTo>
                    <a:pt x="293" y="229"/>
                  </a:lnTo>
                  <a:lnTo>
                    <a:pt x="310" y="230"/>
                  </a:lnTo>
                  <a:lnTo>
                    <a:pt x="325" y="231"/>
                  </a:lnTo>
                  <a:lnTo>
                    <a:pt x="338" y="232"/>
                  </a:lnTo>
                  <a:lnTo>
                    <a:pt x="347" y="232"/>
                  </a:lnTo>
                  <a:lnTo>
                    <a:pt x="353" y="232"/>
                  </a:lnTo>
                  <a:lnTo>
                    <a:pt x="355" y="232"/>
                  </a:lnTo>
                  <a:close/>
                </a:path>
              </a:pathLst>
            </a:custGeom>
            <a:solidFill>
              <a:srgbClr val="D1D1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1" name="Freeform 23"/>
            <p:cNvSpPr>
              <a:spLocks/>
            </p:cNvSpPr>
            <p:nvPr/>
          </p:nvSpPr>
          <p:spPr bwMode="auto">
            <a:xfrm>
              <a:off x="3057" y="2092"/>
              <a:ext cx="166" cy="112"/>
            </a:xfrm>
            <a:custGeom>
              <a:avLst/>
              <a:gdLst>
                <a:gd name="T0" fmla="*/ 11 w 331"/>
                <a:gd name="T1" fmla="*/ 7 h 223"/>
                <a:gd name="T2" fmla="*/ 11 w 331"/>
                <a:gd name="T3" fmla="*/ 7 h 223"/>
                <a:gd name="T4" fmla="*/ 11 w 331"/>
                <a:gd name="T5" fmla="*/ 7 h 223"/>
                <a:gd name="T6" fmla="*/ 11 w 331"/>
                <a:gd name="T7" fmla="*/ 7 h 223"/>
                <a:gd name="T8" fmla="*/ 10 w 331"/>
                <a:gd name="T9" fmla="*/ 7 h 223"/>
                <a:gd name="T10" fmla="*/ 10 w 331"/>
                <a:gd name="T11" fmla="*/ 7 h 223"/>
                <a:gd name="T12" fmla="*/ 10 w 331"/>
                <a:gd name="T13" fmla="*/ 7 h 223"/>
                <a:gd name="T14" fmla="*/ 9 w 331"/>
                <a:gd name="T15" fmla="*/ 7 h 223"/>
                <a:gd name="T16" fmla="*/ 9 w 331"/>
                <a:gd name="T17" fmla="*/ 7 h 223"/>
                <a:gd name="T18" fmla="*/ 8 w 331"/>
                <a:gd name="T19" fmla="*/ 7 h 223"/>
                <a:gd name="T20" fmla="*/ 8 w 331"/>
                <a:gd name="T21" fmla="*/ 6 h 223"/>
                <a:gd name="T22" fmla="*/ 7 w 331"/>
                <a:gd name="T23" fmla="*/ 6 h 223"/>
                <a:gd name="T24" fmla="*/ 7 w 331"/>
                <a:gd name="T25" fmla="*/ 6 h 223"/>
                <a:gd name="T26" fmla="*/ 6 w 331"/>
                <a:gd name="T27" fmla="*/ 5 h 223"/>
                <a:gd name="T28" fmla="*/ 5 w 331"/>
                <a:gd name="T29" fmla="*/ 5 h 223"/>
                <a:gd name="T30" fmla="*/ 5 w 331"/>
                <a:gd name="T31" fmla="*/ 5 h 223"/>
                <a:gd name="T32" fmla="*/ 4 w 331"/>
                <a:gd name="T33" fmla="*/ 4 h 223"/>
                <a:gd name="T34" fmla="*/ 3 w 331"/>
                <a:gd name="T35" fmla="*/ 3 h 223"/>
                <a:gd name="T36" fmla="*/ 3 w 331"/>
                <a:gd name="T37" fmla="*/ 3 h 223"/>
                <a:gd name="T38" fmla="*/ 2 w 331"/>
                <a:gd name="T39" fmla="*/ 2 h 223"/>
                <a:gd name="T40" fmla="*/ 1 w 331"/>
                <a:gd name="T41" fmla="*/ 2 h 223"/>
                <a:gd name="T42" fmla="*/ 1 w 331"/>
                <a:gd name="T43" fmla="*/ 1 h 223"/>
                <a:gd name="T44" fmla="*/ 1 w 331"/>
                <a:gd name="T45" fmla="*/ 1 h 223"/>
                <a:gd name="T46" fmla="*/ 1 w 331"/>
                <a:gd name="T47" fmla="*/ 1 h 223"/>
                <a:gd name="T48" fmla="*/ 0 w 331"/>
                <a:gd name="T49" fmla="*/ 0 h 223"/>
                <a:gd name="T50" fmla="*/ 0 w 331"/>
                <a:gd name="T51" fmla="*/ 1 h 223"/>
                <a:gd name="T52" fmla="*/ 1 w 331"/>
                <a:gd name="T53" fmla="*/ 1 h 223"/>
                <a:gd name="T54" fmla="*/ 1 w 331"/>
                <a:gd name="T55" fmla="*/ 1 h 223"/>
                <a:gd name="T56" fmla="*/ 1 w 331"/>
                <a:gd name="T57" fmla="*/ 2 h 223"/>
                <a:gd name="T58" fmla="*/ 1 w 331"/>
                <a:gd name="T59" fmla="*/ 2 h 223"/>
                <a:gd name="T60" fmla="*/ 1 w 331"/>
                <a:gd name="T61" fmla="*/ 3 h 223"/>
                <a:gd name="T62" fmla="*/ 2 w 331"/>
                <a:gd name="T63" fmla="*/ 4 h 223"/>
                <a:gd name="T64" fmla="*/ 3 w 331"/>
                <a:gd name="T65" fmla="*/ 4 h 223"/>
                <a:gd name="T66" fmla="*/ 3 w 331"/>
                <a:gd name="T67" fmla="*/ 5 h 223"/>
                <a:gd name="T68" fmla="*/ 4 w 331"/>
                <a:gd name="T69" fmla="*/ 5 h 223"/>
                <a:gd name="T70" fmla="*/ 5 w 331"/>
                <a:gd name="T71" fmla="*/ 6 h 223"/>
                <a:gd name="T72" fmla="*/ 5 w 331"/>
                <a:gd name="T73" fmla="*/ 6 h 223"/>
                <a:gd name="T74" fmla="*/ 6 w 331"/>
                <a:gd name="T75" fmla="*/ 6 h 223"/>
                <a:gd name="T76" fmla="*/ 7 w 331"/>
                <a:gd name="T77" fmla="*/ 7 h 223"/>
                <a:gd name="T78" fmla="*/ 8 w 331"/>
                <a:gd name="T79" fmla="*/ 7 h 223"/>
                <a:gd name="T80" fmla="*/ 8 w 331"/>
                <a:gd name="T81" fmla="*/ 7 h 223"/>
                <a:gd name="T82" fmla="*/ 9 w 331"/>
                <a:gd name="T83" fmla="*/ 7 h 223"/>
                <a:gd name="T84" fmla="*/ 9 w 331"/>
                <a:gd name="T85" fmla="*/ 7 h 223"/>
                <a:gd name="T86" fmla="*/ 10 w 331"/>
                <a:gd name="T87" fmla="*/ 7 h 223"/>
                <a:gd name="T88" fmla="*/ 10 w 331"/>
                <a:gd name="T89" fmla="*/ 7 h 223"/>
                <a:gd name="T90" fmla="*/ 10 w 331"/>
                <a:gd name="T91" fmla="*/ 7 h 223"/>
                <a:gd name="T92" fmla="*/ 11 w 331"/>
                <a:gd name="T93" fmla="*/ 7 h 223"/>
                <a:gd name="T94" fmla="*/ 11 w 331"/>
                <a:gd name="T95" fmla="*/ 7 h 223"/>
                <a:gd name="T96" fmla="*/ 11 w 331"/>
                <a:gd name="T97" fmla="*/ 7 h 2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31"/>
                <a:gd name="T148" fmla="*/ 0 h 223"/>
                <a:gd name="T149" fmla="*/ 331 w 331"/>
                <a:gd name="T150" fmla="*/ 223 h 2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31" h="223">
                  <a:moveTo>
                    <a:pt x="331" y="223"/>
                  </a:moveTo>
                  <a:lnTo>
                    <a:pt x="330" y="223"/>
                  </a:lnTo>
                  <a:lnTo>
                    <a:pt x="326" y="222"/>
                  </a:lnTo>
                  <a:lnTo>
                    <a:pt x="321" y="221"/>
                  </a:lnTo>
                  <a:lnTo>
                    <a:pt x="314" y="219"/>
                  </a:lnTo>
                  <a:lnTo>
                    <a:pt x="303" y="217"/>
                  </a:lnTo>
                  <a:lnTo>
                    <a:pt x="293" y="212"/>
                  </a:lnTo>
                  <a:lnTo>
                    <a:pt x="280" y="207"/>
                  </a:lnTo>
                  <a:lnTo>
                    <a:pt x="267" y="203"/>
                  </a:lnTo>
                  <a:lnTo>
                    <a:pt x="250" y="196"/>
                  </a:lnTo>
                  <a:lnTo>
                    <a:pt x="234" y="189"/>
                  </a:lnTo>
                  <a:lnTo>
                    <a:pt x="217" y="180"/>
                  </a:lnTo>
                  <a:lnTo>
                    <a:pt x="199" y="170"/>
                  </a:lnTo>
                  <a:lnTo>
                    <a:pt x="179" y="159"/>
                  </a:lnTo>
                  <a:lnTo>
                    <a:pt x="159" y="146"/>
                  </a:lnTo>
                  <a:lnTo>
                    <a:pt x="140" y="132"/>
                  </a:lnTo>
                  <a:lnTo>
                    <a:pt x="119" y="117"/>
                  </a:lnTo>
                  <a:lnTo>
                    <a:pt x="92" y="96"/>
                  </a:lnTo>
                  <a:lnTo>
                    <a:pt x="68" y="75"/>
                  </a:lnTo>
                  <a:lnTo>
                    <a:pt x="49" y="55"/>
                  </a:lnTo>
                  <a:lnTo>
                    <a:pt x="31" y="37"/>
                  </a:lnTo>
                  <a:lnTo>
                    <a:pt x="18" y="22"/>
                  </a:lnTo>
                  <a:lnTo>
                    <a:pt x="8" y="10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3"/>
                  </a:lnTo>
                  <a:lnTo>
                    <a:pt x="1" y="11"/>
                  </a:lnTo>
                  <a:lnTo>
                    <a:pt x="4" y="25"/>
                  </a:lnTo>
                  <a:lnTo>
                    <a:pt x="10" y="43"/>
                  </a:lnTo>
                  <a:lnTo>
                    <a:pt x="19" y="62"/>
                  </a:lnTo>
                  <a:lnTo>
                    <a:pt x="31" y="83"/>
                  </a:lnTo>
                  <a:lnTo>
                    <a:pt x="50" y="105"/>
                  </a:lnTo>
                  <a:lnTo>
                    <a:pt x="74" y="127"/>
                  </a:lnTo>
                  <a:lnTo>
                    <a:pt x="95" y="142"/>
                  </a:lnTo>
                  <a:lnTo>
                    <a:pt x="117" y="156"/>
                  </a:lnTo>
                  <a:lnTo>
                    <a:pt x="139" y="168"/>
                  </a:lnTo>
                  <a:lnTo>
                    <a:pt x="160" y="179"/>
                  </a:lnTo>
                  <a:lnTo>
                    <a:pt x="182" y="188"/>
                  </a:lnTo>
                  <a:lnTo>
                    <a:pt x="204" y="196"/>
                  </a:lnTo>
                  <a:lnTo>
                    <a:pt x="225" y="202"/>
                  </a:lnTo>
                  <a:lnTo>
                    <a:pt x="245" y="207"/>
                  </a:lnTo>
                  <a:lnTo>
                    <a:pt x="262" y="212"/>
                  </a:lnTo>
                  <a:lnTo>
                    <a:pt x="279" y="215"/>
                  </a:lnTo>
                  <a:lnTo>
                    <a:pt x="294" y="219"/>
                  </a:lnTo>
                  <a:lnTo>
                    <a:pt x="307" y="220"/>
                  </a:lnTo>
                  <a:lnTo>
                    <a:pt x="317" y="222"/>
                  </a:lnTo>
                  <a:lnTo>
                    <a:pt x="324" y="222"/>
                  </a:lnTo>
                  <a:lnTo>
                    <a:pt x="330" y="223"/>
                  </a:lnTo>
                  <a:lnTo>
                    <a:pt x="331" y="223"/>
                  </a:lnTo>
                  <a:close/>
                </a:path>
              </a:pathLst>
            </a:custGeom>
            <a:solidFill>
              <a:srgbClr val="D1D1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2" name="Freeform 24"/>
            <p:cNvSpPr>
              <a:spLocks/>
            </p:cNvSpPr>
            <p:nvPr/>
          </p:nvSpPr>
          <p:spPr bwMode="auto">
            <a:xfrm>
              <a:off x="2723" y="2103"/>
              <a:ext cx="177" cy="116"/>
            </a:xfrm>
            <a:custGeom>
              <a:avLst/>
              <a:gdLst>
                <a:gd name="T0" fmla="*/ 0 w 355"/>
                <a:gd name="T1" fmla="*/ 7 h 233"/>
                <a:gd name="T2" fmla="*/ 0 w 355"/>
                <a:gd name="T3" fmla="*/ 7 h 233"/>
                <a:gd name="T4" fmla="*/ 0 w 355"/>
                <a:gd name="T5" fmla="*/ 7 h 233"/>
                <a:gd name="T6" fmla="*/ 0 w 355"/>
                <a:gd name="T7" fmla="*/ 7 h 233"/>
                <a:gd name="T8" fmla="*/ 0 w 355"/>
                <a:gd name="T9" fmla="*/ 7 h 233"/>
                <a:gd name="T10" fmla="*/ 1 w 355"/>
                <a:gd name="T11" fmla="*/ 7 h 233"/>
                <a:gd name="T12" fmla="*/ 1 w 355"/>
                <a:gd name="T13" fmla="*/ 6 h 233"/>
                <a:gd name="T14" fmla="*/ 2 w 355"/>
                <a:gd name="T15" fmla="*/ 6 h 233"/>
                <a:gd name="T16" fmla="*/ 2 w 355"/>
                <a:gd name="T17" fmla="*/ 6 h 233"/>
                <a:gd name="T18" fmla="*/ 3 w 355"/>
                <a:gd name="T19" fmla="*/ 6 h 233"/>
                <a:gd name="T20" fmla="*/ 4 w 355"/>
                <a:gd name="T21" fmla="*/ 6 h 233"/>
                <a:gd name="T22" fmla="*/ 4 w 355"/>
                <a:gd name="T23" fmla="*/ 6 h 233"/>
                <a:gd name="T24" fmla="*/ 5 w 355"/>
                <a:gd name="T25" fmla="*/ 5 h 233"/>
                <a:gd name="T26" fmla="*/ 6 w 355"/>
                <a:gd name="T27" fmla="*/ 5 h 233"/>
                <a:gd name="T28" fmla="*/ 7 w 355"/>
                <a:gd name="T29" fmla="*/ 5 h 233"/>
                <a:gd name="T30" fmla="*/ 7 w 355"/>
                <a:gd name="T31" fmla="*/ 4 h 233"/>
                <a:gd name="T32" fmla="*/ 8 w 355"/>
                <a:gd name="T33" fmla="*/ 4 h 233"/>
                <a:gd name="T34" fmla="*/ 9 w 355"/>
                <a:gd name="T35" fmla="*/ 3 h 233"/>
                <a:gd name="T36" fmla="*/ 9 w 355"/>
                <a:gd name="T37" fmla="*/ 2 h 233"/>
                <a:gd name="T38" fmla="*/ 10 w 355"/>
                <a:gd name="T39" fmla="*/ 2 h 233"/>
                <a:gd name="T40" fmla="*/ 10 w 355"/>
                <a:gd name="T41" fmla="*/ 1 h 233"/>
                <a:gd name="T42" fmla="*/ 10 w 355"/>
                <a:gd name="T43" fmla="*/ 0 h 233"/>
                <a:gd name="T44" fmla="*/ 10 w 355"/>
                <a:gd name="T45" fmla="*/ 0 h 233"/>
                <a:gd name="T46" fmla="*/ 10 w 355"/>
                <a:gd name="T47" fmla="*/ 0 h 233"/>
                <a:gd name="T48" fmla="*/ 10 w 355"/>
                <a:gd name="T49" fmla="*/ 0 h 233"/>
                <a:gd name="T50" fmla="*/ 11 w 355"/>
                <a:gd name="T51" fmla="*/ 0 h 233"/>
                <a:gd name="T52" fmla="*/ 11 w 355"/>
                <a:gd name="T53" fmla="*/ 0 h 233"/>
                <a:gd name="T54" fmla="*/ 11 w 355"/>
                <a:gd name="T55" fmla="*/ 0 h 233"/>
                <a:gd name="T56" fmla="*/ 11 w 355"/>
                <a:gd name="T57" fmla="*/ 1 h 233"/>
                <a:gd name="T58" fmla="*/ 10 w 355"/>
                <a:gd name="T59" fmla="*/ 2 h 233"/>
                <a:gd name="T60" fmla="*/ 10 w 355"/>
                <a:gd name="T61" fmla="*/ 3 h 233"/>
                <a:gd name="T62" fmla="*/ 9 w 355"/>
                <a:gd name="T63" fmla="*/ 3 h 233"/>
                <a:gd name="T64" fmla="*/ 9 w 355"/>
                <a:gd name="T65" fmla="*/ 4 h 233"/>
                <a:gd name="T66" fmla="*/ 8 w 355"/>
                <a:gd name="T67" fmla="*/ 5 h 233"/>
                <a:gd name="T68" fmla="*/ 7 w 355"/>
                <a:gd name="T69" fmla="*/ 5 h 233"/>
                <a:gd name="T70" fmla="*/ 6 w 355"/>
                <a:gd name="T71" fmla="*/ 5 h 233"/>
                <a:gd name="T72" fmla="*/ 6 w 355"/>
                <a:gd name="T73" fmla="*/ 6 h 233"/>
                <a:gd name="T74" fmla="*/ 5 w 355"/>
                <a:gd name="T75" fmla="*/ 6 h 233"/>
                <a:gd name="T76" fmla="*/ 4 w 355"/>
                <a:gd name="T77" fmla="*/ 6 h 233"/>
                <a:gd name="T78" fmla="*/ 3 w 355"/>
                <a:gd name="T79" fmla="*/ 6 h 233"/>
                <a:gd name="T80" fmla="*/ 3 w 355"/>
                <a:gd name="T81" fmla="*/ 6 h 233"/>
                <a:gd name="T82" fmla="*/ 2 w 355"/>
                <a:gd name="T83" fmla="*/ 7 h 233"/>
                <a:gd name="T84" fmla="*/ 1 w 355"/>
                <a:gd name="T85" fmla="*/ 7 h 233"/>
                <a:gd name="T86" fmla="*/ 1 w 355"/>
                <a:gd name="T87" fmla="*/ 7 h 233"/>
                <a:gd name="T88" fmla="*/ 0 w 355"/>
                <a:gd name="T89" fmla="*/ 7 h 233"/>
                <a:gd name="T90" fmla="*/ 0 w 355"/>
                <a:gd name="T91" fmla="*/ 7 h 233"/>
                <a:gd name="T92" fmla="*/ 0 w 355"/>
                <a:gd name="T93" fmla="*/ 7 h 233"/>
                <a:gd name="T94" fmla="*/ 0 w 355"/>
                <a:gd name="T95" fmla="*/ 7 h 233"/>
                <a:gd name="T96" fmla="*/ 0 w 355"/>
                <a:gd name="T97" fmla="*/ 7 h 23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55"/>
                <a:gd name="T148" fmla="*/ 0 h 233"/>
                <a:gd name="T149" fmla="*/ 355 w 355"/>
                <a:gd name="T150" fmla="*/ 233 h 23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55" h="233">
                  <a:moveTo>
                    <a:pt x="0" y="233"/>
                  </a:moveTo>
                  <a:lnTo>
                    <a:pt x="2" y="233"/>
                  </a:lnTo>
                  <a:lnTo>
                    <a:pt x="7" y="231"/>
                  </a:lnTo>
                  <a:lnTo>
                    <a:pt x="15" y="230"/>
                  </a:lnTo>
                  <a:lnTo>
                    <a:pt x="26" y="229"/>
                  </a:lnTo>
                  <a:lnTo>
                    <a:pt x="40" y="227"/>
                  </a:lnTo>
                  <a:lnTo>
                    <a:pt x="55" y="223"/>
                  </a:lnTo>
                  <a:lnTo>
                    <a:pt x="74" y="219"/>
                  </a:lnTo>
                  <a:lnTo>
                    <a:pt x="92" y="214"/>
                  </a:lnTo>
                  <a:lnTo>
                    <a:pt x="113" y="208"/>
                  </a:lnTo>
                  <a:lnTo>
                    <a:pt x="135" y="201"/>
                  </a:lnTo>
                  <a:lnTo>
                    <a:pt x="157" y="193"/>
                  </a:lnTo>
                  <a:lnTo>
                    <a:pt x="180" y="183"/>
                  </a:lnTo>
                  <a:lnTo>
                    <a:pt x="202" y="173"/>
                  </a:lnTo>
                  <a:lnTo>
                    <a:pt x="225" y="160"/>
                  </a:lnTo>
                  <a:lnTo>
                    <a:pt x="247" y="146"/>
                  </a:lnTo>
                  <a:lnTo>
                    <a:pt x="267" y="131"/>
                  </a:lnTo>
                  <a:lnTo>
                    <a:pt x="293" y="109"/>
                  </a:lnTo>
                  <a:lnTo>
                    <a:pt x="311" y="87"/>
                  </a:lnTo>
                  <a:lnTo>
                    <a:pt x="326" y="64"/>
                  </a:lnTo>
                  <a:lnTo>
                    <a:pt x="338" y="45"/>
                  </a:lnTo>
                  <a:lnTo>
                    <a:pt x="344" y="26"/>
                  </a:lnTo>
                  <a:lnTo>
                    <a:pt x="349" y="13"/>
                  </a:lnTo>
                  <a:lnTo>
                    <a:pt x="350" y="3"/>
                  </a:lnTo>
                  <a:lnTo>
                    <a:pt x="351" y="0"/>
                  </a:lnTo>
                  <a:lnTo>
                    <a:pt x="353" y="3"/>
                  </a:lnTo>
                  <a:lnTo>
                    <a:pt x="354" y="14"/>
                  </a:lnTo>
                  <a:lnTo>
                    <a:pt x="355" y="30"/>
                  </a:lnTo>
                  <a:lnTo>
                    <a:pt x="353" y="49"/>
                  </a:lnTo>
                  <a:lnTo>
                    <a:pt x="347" y="72"/>
                  </a:lnTo>
                  <a:lnTo>
                    <a:pt x="335" y="98"/>
                  </a:lnTo>
                  <a:lnTo>
                    <a:pt x="317" y="123"/>
                  </a:lnTo>
                  <a:lnTo>
                    <a:pt x="289" y="148"/>
                  </a:lnTo>
                  <a:lnTo>
                    <a:pt x="268" y="163"/>
                  </a:lnTo>
                  <a:lnTo>
                    <a:pt x="245" y="177"/>
                  </a:lnTo>
                  <a:lnTo>
                    <a:pt x="222" y="189"/>
                  </a:lnTo>
                  <a:lnTo>
                    <a:pt x="198" y="198"/>
                  </a:lnTo>
                  <a:lnTo>
                    <a:pt x="174" y="207"/>
                  </a:lnTo>
                  <a:lnTo>
                    <a:pt x="150" y="213"/>
                  </a:lnTo>
                  <a:lnTo>
                    <a:pt x="127" y="219"/>
                  </a:lnTo>
                  <a:lnTo>
                    <a:pt x="104" y="223"/>
                  </a:lnTo>
                  <a:lnTo>
                    <a:pt x="83" y="227"/>
                  </a:lnTo>
                  <a:lnTo>
                    <a:pt x="63" y="229"/>
                  </a:lnTo>
                  <a:lnTo>
                    <a:pt x="45" y="230"/>
                  </a:lnTo>
                  <a:lnTo>
                    <a:pt x="30" y="231"/>
                  </a:lnTo>
                  <a:lnTo>
                    <a:pt x="17" y="233"/>
                  </a:lnTo>
                  <a:lnTo>
                    <a:pt x="8" y="233"/>
                  </a:lnTo>
                  <a:lnTo>
                    <a:pt x="2" y="233"/>
                  </a:lnTo>
                  <a:lnTo>
                    <a:pt x="0" y="233"/>
                  </a:lnTo>
                  <a:close/>
                </a:path>
              </a:pathLst>
            </a:custGeom>
            <a:solidFill>
              <a:srgbClr val="D1D1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3" name="Freeform 25"/>
            <p:cNvSpPr>
              <a:spLocks/>
            </p:cNvSpPr>
            <p:nvPr/>
          </p:nvSpPr>
          <p:spPr bwMode="auto">
            <a:xfrm>
              <a:off x="2690" y="2092"/>
              <a:ext cx="164" cy="112"/>
            </a:xfrm>
            <a:custGeom>
              <a:avLst/>
              <a:gdLst>
                <a:gd name="T0" fmla="*/ 0 w 329"/>
                <a:gd name="T1" fmla="*/ 7 h 223"/>
                <a:gd name="T2" fmla="*/ 0 w 329"/>
                <a:gd name="T3" fmla="*/ 7 h 223"/>
                <a:gd name="T4" fmla="*/ 0 w 329"/>
                <a:gd name="T5" fmla="*/ 7 h 223"/>
                <a:gd name="T6" fmla="*/ 0 w 329"/>
                <a:gd name="T7" fmla="*/ 7 h 223"/>
                <a:gd name="T8" fmla="*/ 0 w 329"/>
                <a:gd name="T9" fmla="*/ 7 h 223"/>
                <a:gd name="T10" fmla="*/ 0 w 329"/>
                <a:gd name="T11" fmla="*/ 7 h 223"/>
                <a:gd name="T12" fmla="*/ 1 w 329"/>
                <a:gd name="T13" fmla="*/ 7 h 223"/>
                <a:gd name="T14" fmla="*/ 1 w 329"/>
                <a:gd name="T15" fmla="*/ 7 h 223"/>
                <a:gd name="T16" fmla="*/ 2 w 329"/>
                <a:gd name="T17" fmla="*/ 7 h 223"/>
                <a:gd name="T18" fmla="*/ 2 w 329"/>
                <a:gd name="T19" fmla="*/ 7 h 223"/>
                <a:gd name="T20" fmla="*/ 3 w 329"/>
                <a:gd name="T21" fmla="*/ 6 h 223"/>
                <a:gd name="T22" fmla="*/ 3 w 329"/>
                <a:gd name="T23" fmla="*/ 6 h 223"/>
                <a:gd name="T24" fmla="*/ 4 w 329"/>
                <a:gd name="T25" fmla="*/ 6 h 223"/>
                <a:gd name="T26" fmla="*/ 4 w 329"/>
                <a:gd name="T27" fmla="*/ 5 h 223"/>
                <a:gd name="T28" fmla="*/ 5 w 329"/>
                <a:gd name="T29" fmla="*/ 5 h 223"/>
                <a:gd name="T30" fmla="*/ 6 w 329"/>
                <a:gd name="T31" fmla="*/ 5 h 223"/>
                <a:gd name="T32" fmla="*/ 6 w 329"/>
                <a:gd name="T33" fmla="*/ 4 h 223"/>
                <a:gd name="T34" fmla="*/ 7 w 329"/>
                <a:gd name="T35" fmla="*/ 3 h 223"/>
                <a:gd name="T36" fmla="*/ 8 w 329"/>
                <a:gd name="T37" fmla="*/ 3 h 223"/>
                <a:gd name="T38" fmla="*/ 8 w 329"/>
                <a:gd name="T39" fmla="*/ 2 h 223"/>
                <a:gd name="T40" fmla="*/ 9 w 329"/>
                <a:gd name="T41" fmla="*/ 2 h 223"/>
                <a:gd name="T42" fmla="*/ 9 w 329"/>
                <a:gd name="T43" fmla="*/ 1 h 223"/>
                <a:gd name="T44" fmla="*/ 10 w 329"/>
                <a:gd name="T45" fmla="*/ 1 h 223"/>
                <a:gd name="T46" fmla="*/ 10 w 329"/>
                <a:gd name="T47" fmla="*/ 1 h 223"/>
                <a:gd name="T48" fmla="*/ 10 w 329"/>
                <a:gd name="T49" fmla="*/ 0 h 223"/>
                <a:gd name="T50" fmla="*/ 10 w 329"/>
                <a:gd name="T51" fmla="*/ 1 h 223"/>
                <a:gd name="T52" fmla="*/ 10 w 329"/>
                <a:gd name="T53" fmla="*/ 1 h 223"/>
                <a:gd name="T54" fmla="*/ 10 w 329"/>
                <a:gd name="T55" fmla="*/ 1 h 223"/>
                <a:gd name="T56" fmla="*/ 9 w 329"/>
                <a:gd name="T57" fmla="*/ 2 h 223"/>
                <a:gd name="T58" fmla="*/ 9 w 329"/>
                <a:gd name="T59" fmla="*/ 2 h 223"/>
                <a:gd name="T60" fmla="*/ 9 w 329"/>
                <a:gd name="T61" fmla="*/ 3 h 223"/>
                <a:gd name="T62" fmla="*/ 8 w 329"/>
                <a:gd name="T63" fmla="*/ 4 h 223"/>
                <a:gd name="T64" fmla="*/ 8 w 329"/>
                <a:gd name="T65" fmla="*/ 4 h 223"/>
                <a:gd name="T66" fmla="*/ 7 w 329"/>
                <a:gd name="T67" fmla="*/ 5 h 223"/>
                <a:gd name="T68" fmla="*/ 6 w 329"/>
                <a:gd name="T69" fmla="*/ 5 h 223"/>
                <a:gd name="T70" fmla="*/ 6 w 329"/>
                <a:gd name="T71" fmla="*/ 6 h 223"/>
                <a:gd name="T72" fmla="*/ 5 w 329"/>
                <a:gd name="T73" fmla="*/ 6 h 223"/>
                <a:gd name="T74" fmla="*/ 4 w 329"/>
                <a:gd name="T75" fmla="*/ 6 h 223"/>
                <a:gd name="T76" fmla="*/ 3 w 329"/>
                <a:gd name="T77" fmla="*/ 7 h 223"/>
                <a:gd name="T78" fmla="*/ 3 w 329"/>
                <a:gd name="T79" fmla="*/ 7 h 223"/>
                <a:gd name="T80" fmla="*/ 2 w 329"/>
                <a:gd name="T81" fmla="*/ 7 h 223"/>
                <a:gd name="T82" fmla="*/ 2 w 329"/>
                <a:gd name="T83" fmla="*/ 7 h 223"/>
                <a:gd name="T84" fmla="*/ 1 w 329"/>
                <a:gd name="T85" fmla="*/ 7 h 223"/>
                <a:gd name="T86" fmla="*/ 1 w 329"/>
                <a:gd name="T87" fmla="*/ 7 h 223"/>
                <a:gd name="T88" fmla="*/ 0 w 329"/>
                <a:gd name="T89" fmla="*/ 7 h 223"/>
                <a:gd name="T90" fmla="*/ 0 w 329"/>
                <a:gd name="T91" fmla="*/ 7 h 223"/>
                <a:gd name="T92" fmla="*/ 0 w 329"/>
                <a:gd name="T93" fmla="*/ 7 h 223"/>
                <a:gd name="T94" fmla="*/ 0 w 329"/>
                <a:gd name="T95" fmla="*/ 7 h 223"/>
                <a:gd name="T96" fmla="*/ 0 w 329"/>
                <a:gd name="T97" fmla="*/ 7 h 2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29"/>
                <a:gd name="T148" fmla="*/ 0 h 223"/>
                <a:gd name="T149" fmla="*/ 329 w 329"/>
                <a:gd name="T150" fmla="*/ 223 h 2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29" h="223">
                  <a:moveTo>
                    <a:pt x="0" y="223"/>
                  </a:moveTo>
                  <a:lnTo>
                    <a:pt x="1" y="223"/>
                  </a:lnTo>
                  <a:lnTo>
                    <a:pt x="5" y="222"/>
                  </a:lnTo>
                  <a:lnTo>
                    <a:pt x="11" y="221"/>
                  </a:lnTo>
                  <a:lnTo>
                    <a:pt x="17" y="219"/>
                  </a:lnTo>
                  <a:lnTo>
                    <a:pt x="27" y="217"/>
                  </a:lnTo>
                  <a:lnTo>
                    <a:pt x="38" y="212"/>
                  </a:lnTo>
                  <a:lnTo>
                    <a:pt x="51" y="207"/>
                  </a:lnTo>
                  <a:lnTo>
                    <a:pt x="65" y="203"/>
                  </a:lnTo>
                  <a:lnTo>
                    <a:pt x="80" y="196"/>
                  </a:lnTo>
                  <a:lnTo>
                    <a:pt x="97" y="189"/>
                  </a:lnTo>
                  <a:lnTo>
                    <a:pt x="114" y="180"/>
                  </a:lnTo>
                  <a:lnTo>
                    <a:pt x="133" y="170"/>
                  </a:lnTo>
                  <a:lnTo>
                    <a:pt x="151" y="159"/>
                  </a:lnTo>
                  <a:lnTo>
                    <a:pt x="172" y="146"/>
                  </a:lnTo>
                  <a:lnTo>
                    <a:pt x="192" y="132"/>
                  </a:lnTo>
                  <a:lnTo>
                    <a:pt x="212" y="117"/>
                  </a:lnTo>
                  <a:lnTo>
                    <a:pt x="238" y="96"/>
                  </a:lnTo>
                  <a:lnTo>
                    <a:pt x="261" y="75"/>
                  </a:lnTo>
                  <a:lnTo>
                    <a:pt x="281" y="55"/>
                  </a:lnTo>
                  <a:lnTo>
                    <a:pt x="298" y="37"/>
                  </a:lnTo>
                  <a:lnTo>
                    <a:pt x="311" y="22"/>
                  </a:lnTo>
                  <a:lnTo>
                    <a:pt x="321" y="10"/>
                  </a:lnTo>
                  <a:lnTo>
                    <a:pt x="326" y="2"/>
                  </a:lnTo>
                  <a:lnTo>
                    <a:pt x="329" y="0"/>
                  </a:lnTo>
                  <a:lnTo>
                    <a:pt x="329" y="3"/>
                  </a:lnTo>
                  <a:lnTo>
                    <a:pt x="327" y="11"/>
                  </a:lnTo>
                  <a:lnTo>
                    <a:pt x="325" y="25"/>
                  </a:lnTo>
                  <a:lnTo>
                    <a:pt x="319" y="43"/>
                  </a:lnTo>
                  <a:lnTo>
                    <a:pt x="311" y="62"/>
                  </a:lnTo>
                  <a:lnTo>
                    <a:pt x="298" y="83"/>
                  </a:lnTo>
                  <a:lnTo>
                    <a:pt x="280" y="105"/>
                  </a:lnTo>
                  <a:lnTo>
                    <a:pt x="256" y="127"/>
                  </a:lnTo>
                  <a:lnTo>
                    <a:pt x="235" y="142"/>
                  </a:lnTo>
                  <a:lnTo>
                    <a:pt x="213" y="156"/>
                  </a:lnTo>
                  <a:lnTo>
                    <a:pt x="192" y="168"/>
                  </a:lnTo>
                  <a:lnTo>
                    <a:pt x="170" y="179"/>
                  </a:lnTo>
                  <a:lnTo>
                    <a:pt x="148" y="188"/>
                  </a:lnTo>
                  <a:lnTo>
                    <a:pt x="127" y="196"/>
                  </a:lnTo>
                  <a:lnTo>
                    <a:pt x="106" y="202"/>
                  </a:lnTo>
                  <a:lnTo>
                    <a:pt x="87" y="207"/>
                  </a:lnTo>
                  <a:lnTo>
                    <a:pt x="69" y="212"/>
                  </a:lnTo>
                  <a:lnTo>
                    <a:pt x="52" y="215"/>
                  </a:lnTo>
                  <a:lnTo>
                    <a:pt x="37" y="219"/>
                  </a:lnTo>
                  <a:lnTo>
                    <a:pt x="24" y="220"/>
                  </a:lnTo>
                  <a:lnTo>
                    <a:pt x="14" y="222"/>
                  </a:lnTo>
                  <a:lnTo>
                    <a:pt x="7" y="222"/>
                  </a:lnTo>
                  <a:lnTo>
                    <a:pt x="1" y="223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D1D1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Freeform 26"/>
            <p:cNvSpPr>
              <a:spLocks/>
            </p:cNvSpPr>
            <p:nvPr/>
          </p:nvSpPr>
          <p:spPr bwMode="auto">
            <a:xfrm>
              <a:off x="2971" y="2058"/>
              <a:ext cx="427" cy="176"/>
            </a:xfrm>
            <a:custGeom>
              <a:avLst/>
              <a:gdLst>
                <a:gd name="T0" fmla="*/ 26 w 854"/>
                <a:gd name="T1" fmla="*/ 4 h 353"/>
                <a:gd name="T2" fmla="*/ 23 w 854"/>
                <a:gd name="T3" fmla="*/ 5 h 353"/>
                <a:gd name="T4" fmla="*/ 19 w 854"/>
                <a:gd name="T5" fmla="*/ 6 h 353"/>
                <a:gd name="T6" fmla="*/ 14 w 854"/>
                <a:gd name="T7" fmla="*/ 5 h 353"/>
                <a:gd name="T8" fmla="*/ 10 w 854"/>
                <a:gd name="T9" fmla="*/ 3 h 353"/>
                <a:gd name="T10" fmla="*/ 7 w 854"/>
                <a:gd name="T11" fmla="*/ 0 h 353"/>
                <a:gd name="T12" fmla="*/ 3 w 854"/>
                <a:gd name="T13" fmla="*/ 0 h 353"/>
                <a:gd name="T14" fmla="*/ 1 w 854"/>
                <a:gd name="T15" fmla="*/ 2 h 353"/>
                <a:gd name="T16" fmla="*/ 2 w 854"/>
                <a:gd name="T17" fmla="*/ 2 h 353"/>
                <a:gd name="T18" fmla="*/ 6 w 854"/>
                <a:gd name="T19" fmla="*/ 1 h 353"/>
                <a:gd name="T20" fmla="*/ 9 w 854"/>
                <a:gd name="T21" fmla="*/ 3 h 353"/>
                <a:gd name="T22" fmla="*/ 12 w 854"/>
                <a:gd name="T23" fmla="*/ 6 h 353"/>
                <a:gd name="T24" fmla="*/ 16 w 854"/>
                <a:gd name="T25" fmla="*/ 7 h 353"/>
                <a:gd name="T26" fmla="*/ 19 w 854"/>
                <a:gd name="T27" fmla="*/ 7 h 353"/>
                <a:gd name="T28" fmla="*/ 21 w 854"/>
                <a:gd name="T29" fmla="*/ 7 h 353"/>
                <a:gd name="T30" fmla="*/ 23 w 854"/>
                <a:gd name="T31" fmla="*/ 6 h 353"/>
                <a:gd name="T32" fmla="*/ 22 w 854"/>
                <a:gd name="T33" fmla="*/ 7 h 353"/>
                <a:gd name="T34" fmla="*/ 20 w 854"/>
                <a:gd name="T35" fmla="*/ 7 h 353"/>
                <a:gd name="T36" fmla="*/ 17 w 854"/>
                <a:gd name="T37" fmla="*/ 8 h 353"/>
                <a:gd name="T38" fmla="*/ 15 w 854"/>
                <a:gd name="T39" fmla="*/ 9 h 353"/>
                <a:gd name="T40" fmla="*/ 13 w 854"/>
                <a:gd name="T41" fmla="*/ 8 h 353"/>
                <a:gd name="T42" fmla="*/ 11 w 854"/>
                <a:gd name="T43" fmla="*/ 7 h 353"/>
                <a:gd name="T44" fmla="*/ 8 w 854"/>
                <a:gd name="T45" fmla="*/ 5 h 353"/>
                <a:gd name="T46" fmla="*/ 6 w 854"/>
                <a:gd name="T47" fmla="*/ 3 h 353"/>
                <a:gd name="T48" fmla="*/ 7 w 854"/>
                <a:gd name="T49" fmla="*/ 4 h 353"/>
                <a:gd name="T50" fmla="*/ 10 w 854"/>
                <a:gd name="T51" fmla="*/ 7 h 353"/>
                <a:gd name="T52" fmla="*/ 12 w 854"/>
                <a:gd name="T53" fmla="*/ 8 h 353"/>
                <a:gd name="T54" fmla="*/ 14 w 854"/>
                <a:gd name="T55" fmla="*/ 9 h 353"/>
                <a:gd name="T56" fmla="*/ 15 w 854"/>
                <a:gd name="T57" fmla="*/ 9 h 353"/>
                <a:gd name="T58" fmla="*/ 14 w 854"/>
                <a:gd name="T59" fmla="*/ 9 h 353"/>
                <a:gd name="T60" fmla="*/ 13 w 854"/>
                <a:gd name="T61" fmla="*/ 9 h 353"/>
                <a:gd name="T62" fmla="*/ 11 w 854"/>
                <a:gd name="T63" fmla="*/ 9 h 353"/>
                <a:gd name="T64" fmla="*/ 9 w 854"/>
                <a:gd name="T65" fmla="*/ 8 h 353"/>
                <a:gd name="T66" fmla="*/ 6 w 854"/>
                <a:gd name="T67" fmla="*/ 6 h 353"/>
                <a:gd name="T68" fmla="*/ 3 w 854"/>
                <a:gd name="T69" fmla="*/ 3 h 353"/>
                <a:gd name="T70" fmla="*/ 3 w 854"/>
                <a:gd name="T71" fmla="*/ 4 h 353"/>
                <a:gd name="T72" fmla="*/ 6 w 854"/>
                <a:gd name="T73" fmla="*/ 7 h 353"/>
                <a:gd name="T74" fmla="*/ 8 w 854"/>
                <a:gd name="T75" fmla="*/ 8 h 353"/>
                <a:gd name="T76" fmla="*/ 10 w 854"/>
                <a:gd name="T77" fmla="*/ 9 h 353"/>
                <a:gd name="T78" fmla="*/ 12 w 854"/>
                <a:gd name="T79" fmla="*/ 9 h 353"/>
                <a:gd name="T80" fmla="*/ 10 w 854"/>
                <a:gd name="T81" fmla="*/ 9 h 353"/>
                <a:gd name="T82" fmla="*/ 6 w 854"/>
                <a:gd name="T83" fmla="*/ 9 h 353"/>
                <a:gd name="T84" fmla="*/ 2 w 854"/>
                <a:gd name="T85" fmla="*/ 7 h 353"/>
                <a:gd name="T86" fmla="*/ 1 w 854"/>
                <a:gd name="T87" fmla="*/ 5 h 353"/>
                <a:gd name="T88" fmla="*/ 1 w 854"/>
                <a:gd name="T89" fmla="*/ 4 h 353"/>
                <a:gd name="T90" fmla="*/ 1 w 854"/>
                <a:gd name="T91" fmla="*/ 5 h 353"/>
                <a:gd name="T92" fmla="*/ 2 w 854"/>
                <a:gd name="T93" fmla="*/ 8 h 353"/>
                <a:gd name="T94" fmla="*/ 6 w 854"/>
                <a:gd name="T95" fmla="*/ 10 h 353"/>
                <a:gd name="T96" fmla="*/ 13 w 854"/>
                <a:gd name="T97" fmla="*/ 10 h 353"/>
                <a:gd name="T98" fmla="*/ 21 w 854"/>
                <a:gd name="T99" fmla="*/ 7 h 353"/>
                <a:gd name="T100" fmla="*/ 27 w 854"/>
                <a:gd name="T101" fmla="*/ 5 h 35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854"/>
                <a:gd name="T154" fmla="*/ 0 h 353"/>
                <a:gd name="T155" fmla="*/ 854 w 854"/>
                <a:gd name="T156" fmla="*/ 353 h 353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854" h="353">
                  <a:moveTo>
                    <a:pt x="854" y="151"/>
                  </a:moveTo>
                  <a:lnTo>
                    <a:pt x="852" y="151"/>
                  </a:lnTo>
                  <a:lnTo>
                    <a:pt x="847" y="153"/>
                  </a:lnTo>
                  <a:lnTo>
                    <a:pt x="838" y="156"/>
                  </a:lnTo>
                  <a:lnTo>
                    <a:pt x="826" y="158"/>
                  </a:lnTo>
                  <a:lnTo>
                    <a:pt x="811" y="161"/>
                  </a:lnTo>
                  <a:lnTo>
                    <a:pt x="793" y="165"/>
                  </a:lnTo>
                  <a:lnTo>
                    <a:pt x="774" y="168"/>
                  </a:lnTo>
                  <a:lnTo>
                    <a:pt x="751" y="173"/>
                  </a:lnTo>
                  <a:lnTo>
                    <a:pt x="726" y="177"/>
                  </a:lnTo>
                  <a:lnTo>
                    <a:pt x="701" y="181"/>
                  </a:lnTo>
                  <a:lnTo>
                    <a:pt x="673" y="184"/>
                  </a:lnTo>
                  <a:lnTo>
                    <a:pt x="645" y="188"/>
                  </a:lnTo>
                  <a:lnTo>
                    <a:pt x="615" y="190"/>
                  </a:lnTo>
                  <a:lnTo>
                    <a:pt x="584" y="192"/>
                  </a:lnTo>
                  <a:lnTo>
                    <a:pt x="552" y="195"/>
                  </a:lnTo>
                  <a:lnTo>
                    <a:pt x="521" y="195"/>
                  </a:lnTo>
                  <a:lnTo>
                    <a:pt x="490" y="192"/>
                  </a:lnTo>
                  <a:lnTo>
                    <a:pt x="461" y="187"/>
                  </a:lnTo>
                  <a:lnTo>
                    <a:pt x="434" y="176"/>
                  </a:lnTo>
                  <a:lnTo>
                    <a:pt x="408" y="164"/>
                  </a:lnTo>
                  <a:lnTo>
                    <a:pt x="383" y="149"/>
                  </a:lnTo>
                  <a:lnTo>
                    <a:pt x="360" y="131"/>
                  </a:lnTo>
                  <a:lnTo>
                    <a:pt x="337" y="114"/>
                  </a:lnTo>
                  <a:lnTo>
                    <a:pt x="315" y="96"/>
                  </a:lnTo>
                  <a:lnTo>
                    <a:pt x="294" y="77"/>
                  </a:lnTo>
                  <a:lnTo>
                    <a:pt x="274" y="60"/>
                  </a:lnTo>
                  <a:lnTo>
                    <a:pt x="254" y="43"/>
                  </a:lnTo>
                  <a:lnTo>
                    <a:pt x="234" y="29"/>
                  </a:lnTo>
                  <a:lnTo>
                    <a:pt x="215" y="16"/>
                  </a:lnTo>
                  <a:lnTo>
                    <a:pt x="195" y="7"/>
                  </a:lnTo>
                  <a:lnTo>
                    <a:pt x="176" y="1"/>
                  </a:lnTo>
                  <a:lnTo>
                    <a:pt x="156" y="0"/>
                  </a:lnTo>
                  <a:lnTo>
                    <a:pt x="119" y="5"/>
                  </a:lnTo>
                  <a:lnTo>
                    <a:pt x="87" y="16"/>
                  </a:lnTo>
                  <a:lnTo>
                    <a:pt x="60" y="30"/>
                  </a:lnTo>
                  <a:lnTo>
                    <a:pt x="38" y="46"/>
                  </a:lnTo>
                  <a:lnTo>
                    <a:pt x="21" y="62"/>
                  </a:lnTo>
                  <a:lnTo>
                    <a:pt x="10" y="76"/>
                  </a:lnTo>
                  <a:lnTo>
                    <a:pt x="3" y="85"/>
                  </a:lnTo>
                  <a:lnTo>
                    <a:pt x="0" y="89"/>
                  </a:lnTo>
                  <a:lnTo>
                    <a:pt x="3" y="88"/>
                  </a:lnTo>
                  <a:lnTo>
                    <a:pt x="9" y="83"/>
                  </a:lnTo>
                  <a:lnTo>
                    <a:pt x="19" y="77"/>
                  </a:lnTo>
                  <a:lnTo>
                    <a:pt x="34" y="70"/>
                  </a:lnTo>
                  <a:lnTo>
                    <a:pt x="55" y="63"/>
                  </a:lnTo>
                  <a:lnTo>
                    <a:pt x="80" y="56"/>
                  </a:lnTo>
                  <a:lnTo>
                    <a:pt x="111" y="52"/>
                  </a:lnTo>
                  <a:lnTo>
                    <a:pt x="148" y="48"/>
                  </a:lnTo>
                  <a:lnTo>
                    <a:pt x="168" y="50"/>
                  </a:lnTo>
                  <a:lnTo>
                    <a:pt x="187" y="55"/>
                  </a:lnTo>
                  <a:lnTo>
                    <a:pt x="207" y="64"/>
                  </a:lnTo>
                  <a:lnTo>
                    <a:pt x="226" y="77"/>
                  </a:lnTo>
                  <a:lnTo>
                    <a:pt x="245" y="92"/>
                  </a:lnTo>
                  <a:lnTo>
                    <a:pt x="265" y="108"/>
                  </a:lnTo>
                  <a:lnTo>
                    <a:pt x="285" y="126"/>
                  </a:lnTo>
                  <a:lnTo>
                    <a:pt x="306" y="144"/>
                  </a:lnTo>
                  <a:lnTo>
                    <a:pt x="328" y="162"/>
                  </a:lnTo>
                  <a:lnTo>
                    <a:pt x="351" y="181"/>
                  </a:lnTo>
                  <a:lnTo>
                    <a:pt x="374" y="197"/>
                  </a:lnTo>
                  <a:lnTo>
                    <a:pt x="399" y="212"/>
                  </a:lnTo>
                  <a:lnTo>
                    <a:pt x="425" y="225"/>
                  </a:lnTo>
                  <a:lnTo>
                    <a:pt x="452" y="235"/>
                  </a:lnTo>
                  <a:lnTo>
                    <a:pt x="481" y="241"/>
                  </a:lnTo>
                  <a:lnTo>
                    <a:pt x="512" y="243"/>
                  </a:lnTo>
                  <a:lnTo>
                    <a:pt x="526" y="243"/>
                  </a:lnTo>
                  <a:lnTo>
                    <a:pt x="540" y="242"/>
                  </a:lnTo>
                  <a:lnTo>
                    <a:pt x="555" y="241"/>
                  </a:lnTo>
                  <a:lnTo>
                    <a:pt x="569" y="240"/>
                  </a:lnTo>
                  <a:lnTo>
                    <a:pt x="582" y="238"/>
                  </a:lnTo>
                  <a:lnTo>
                    <a:pt x="596" y="236"/>
                  </a:lnTo>
                  <a:lnTo>
                    <a:pt x="610" y="234"/>
                  </a:lnTo>
                  <a:lnTo>
                    <a:pt x="624" y="232"/>
                  </a:lnTo>
                  <a:lnTo>
                    <a:pt x="637" y="228"/>
                  </a:lnTo>
                  <a:lnTo>
                    <a:pt x="650" y="226"/>
                  </a:lnTo>
                  <a:lnTo>
                    <a:pt x="663" y="222"/>
                  </a:lnTo>
                  <a:lnTo>
                    <a:pt x="676" y="219"/>
                  </a:lnTo>
                  <a:lnTo>
                    <a:pt x="688" y="215"/>
                  </a:lnTo>
                  <a:lnTo>
                    <a:pt x="701" y="212"/>
                  </a:lnTo>
                  <a:lnTo>
                    <a:pt x="714" y="207"/>
                  </a:lnTo>
                  <a:lnTo>
                    <a:pt x="725" y="204"/>
                  </a:lnTo>
                  <a:lnTo>
                    <a:pt x="717" y="209"/>
                  </a:lnTo>
                  <a:lnTo>
                    <a:pt x="707" y="213"/>
                  </a:lnTo>
                  <a:lnTo>
                    <a:pt x="697" y="219"/>
                  </a:lnTo>
                  <a:lnTo>
                    <a:pt x="685" y="224"/>
                  </a:lnTo>
                  <a:lnTo>
                    <a:pt x="673" y="229"/>
                  </a:lnTo>
                  <a:lnTo>
                    <a:pt x="661" y="236"/>
                  </a:lnTo>
                  <a:lnTo>
                    <a:pt x="647" y="242"/>
                  </a:lnTo>
                  <a:lnTo>
                    <a:pt x="632" y="248"/>
                  </a:lnTo>
                  <a:lnTo>
                    <a:pt x="617" y="253"/>
                  </a:lnTo>
                  <a:lnTo>
                    <a:pt x="601" y="259"/>
                  </a:lnTo>
                  <a:lnTo>
                    <a:pt x="585" y="266"/>
                  </a:lnTo>
                  <a:lnTo>
                    <a:pt x="569" y="271"/>
                  </a:lnTo>
                  <a:lnTo>
                    <a:pt x="551" y="277"/>
                  </a:lnTo>
                  <a:lnTo>
                    <a:pt x="534" y="282"/>
                  </a:lnTo>
                  <a:lnTo>
                    <a:pt x="517" y="287"/>
                  </a:lnTo>
                  <a:lnTo>
                    <a:pt x="498" y="291"/>
                  </a:lnTo>
                  <a:lnTo>
                    <a:pt x="490" y="290"/>
                  </a:lnTo>
                  <a:lnTo>
                    <a:pt x="481" y="289"/>
                  </a:lnTo>
                  <a:lnTo>
                    <a:pt x="471" y="288"/>
                  </a:lnTo>
                  <a:lnTo>
                    <a:pt x="460" y="286"/>
                  </a:lnTo>
                  <a:lnTo>
                    <a:pt x="449" y="283"/>
                  </a:lnTo>
                  <a:lnTo>
                    <a:pt x="436" y="281"/>
                  </a:lnTo>
                  <a:lnTo>
                    <a:pt x="422" y="278"/>
                  </a:lnTo>
                  <a:lnTo>
                    <a:pt x="410" y="273"/>
                  </a:lnTo>
                  <a:lnTo>
                    <a:pt x="395" y="268"/>
                  </a:lnTo>
                  <a:lnTo>
                    <a:pt x="381" y="264"/>
                  </a:lnTo>
                  <a:lnTo>
                    <a:pt x="366" y="258"/>
                  </a:lnTo>
                  <a:lnTo>
                    <a:pt x="350" y="251"/>
                  </a:lnTo>
                  <a:lnTo>
                    <a:pt x="335" y="243"/>
                  </a:lnTo>
                  <a:lnTo>
                    <a:pt x="320" y="234"/>
                  </a:lnTo>
                  <a:lnTo>
                    <a:pt x="304" y="225"/>
                  </a:lnTo>
                  <a:lnTo>
                    <a:pt x="289" y="214"/>
                  </a:lnTo>
                  <a:lnTo>
                    <a:pt x="264" y="197"/>
                  </a:lnTo>
                  <a:lnTo>
                    <a:pt x="244" y="179"/>
                  </a:lnTo>
                  <a:lnTo>
                    <a:pt x="225" y="161"/>
                  </a:lnTo>
                  <a:lnTo>
                    <a:pt x="209" y="145"/>
                  </a:lnTo>
                  <a:lnTo>
                    <a:pt x="198" y="131"/>
                  </a:lnTo>
                  <a:lnTo>
                    <a:pt x="188" y="120"/>
                  </a:lnTo>
                  <a:lnTo>
                    <a:pt x="184" y="113"/>
                  </a:lnTo>
                  <a:lnTo>
                    <a:pt x="181" y="111"/>
                  </a:lnTo>
                  <a:lnTo>
                    <a:pt x="183" y="113"/>
                  </a:lnTo>
                  <a:lnTo>
                    <a:pt x="187" y="121"/>
                  </a:lnTo>
                  <a:lnTo>
                    <a:pt x="194" y="134"/>
                  </a:lnTo>
                  <a:lnTo>
                    <a:pt x="203" y="149"/>
                  </a:lnTo>
                  <a:lnTo>
                    <a:pt x="217" y="166"/>
                  </a:lnTo>
                  <a:lnTo>
                    <a:pt x="233" y="185"/>
                  </a:lnTo>
                  <a:lnTo>
                    <a:pt x="253" y="204"/>
                  </a:lnTo>
                  <a:lnTo>
                    <a:pt x="277" y="222"/>
                  </a:lnTo>
                  <a:lnTo>
                    <a:pt x="292" y="233"/>
                  </a:lnTo>
                  <a:lnTo>
                    <a:pt x="307" y="242"/>
                  </a:lnTo>
                  <a:lnTo>
                    <a:pt x="322" y="250"/>
                  </a:lnTo>
                  <a:lnTo>
                    <a:pt x="337" y="258"/>
                  </a:lnTo>
                  <a:lnTo>
                    <a:pt x="352" y="265"/>
                  </a:lnTo>
                  <a:lnTo>
                    <a:pt x="366" y="271"/>
                  </a:lnTo>
                  <a:lnTo>
                    <a:pt x="380" y="275"/>
                  </a:lnTo>
                  <a:lnTo>
                    <a:pt x="392" y="280"/>
                  </a:lnTo>
                  <a:lnTo>
                    <a:pt x="405" y="283"/>
                  </a:lnTo>
                  <a:lnTo>
                    <a:pt x="416" y="287"/>
                  </a:lnTo>
                  <a:lnTo>
                    <a:pt x="428" y="290"/>
                  </a:lnTo>
                  <a:lnTo>
                    <a:pt x="438" y="293"/>
                  </a:lnTo>
                  <a:lnTo>
                    <a:pt x="449" y="294"/>
                  </a:lnTo>
                  <a:lnTo>
                    <a:pt x="458" y="295"/>
                  </a:lnTo>
                  <a:lnTo>
                    <a:pt x="466" y="296"/>
                  </a:lnTo>
                  <a:lnTo>
                    <a:pt x="473" y="297"/>
                  </a:lnTo>
                  <a:lnTo>
                    <a:pt x="465" y="298"/>
                  </a:lnTo>
                  <a:lnTo>
                    <a:pt x="457" y="301"/>
                  </a:lnTo>
                  <a:lnTo>
                    <a:pt x="448" y="302"/>
                  </a:lnTo>
                  <a:lnTo>
                    <a:pt x="440" y="303"/>
                  </a:lnTo>
                  <a:lnTo>
                    <a:pt x="431" y="305"/>
                  </a:lnTo>
                  <a:lnTo>
                    <a:pt x="422" y="306"/>
                  </a:lnTo>
                  <a:lnTo>
                    <a:pt x="414" y="308"/>
                  </a:lnTo>
                  <a:lnTo>
                    <a:pt x="406" y="309"/>
                  </a:lnTo>
                  <a:lnTo>
                    <a:pt x="401" y="309"/>
                  </a:lnTo>
                  <a:lnTo>
                    <a:pt x="396" y="308"/>
                  </a:lnTo>
                  <a:lnTo>
                    <a:pt x="388" y="306"/>
                  </a:lnTo>
                  <a:lnTo>
                    <a:pt x="378" y="305"/>
                  </a:lnTo>
                  <a:lnTo>
                    <a:pt x="367" y="303"/>
                  </a:lnTo>
                  <a:lnTo>
                    <a:pt x="354" y="301"/>
                  </a:lnTo>
                  <a:lnTo>
                    <a:pt x="340" y="297"/>
                  </a:lnTo>
                  <a:lnTo>
                    <a:pt x="325" y="294"/>
                  </a:lnTo>
                  <a:lnTo>
                    <a:pt x="310" y="288"/>
                  </a:lnTo>
                  <a:lnTo>
                    <a:pt x="293" y="282"/>
                  </a:lnTo>
                  <a:lnTo>
                    <a:pt x="276" y="275"/>
                  </a:lnTo>
                  <a:lnTo>
                    <a:pt x="259" y="267"/>
                  </a:lnTo>
                  <a:lnTo>
                    <a:pt x="240" y="258"/>
                  </a:lnTo>
                  <a:lnTo>
                    <a:pt x="222" y="247"/>
                  </a:lnTo>
                  <a:lnTo>
                    <a:pt x="203" y="235"/>
                  </a:lnTo>
                  <a:lnTo>
                    <a:pt x="185" y="221"/>
                  </a:lnTo>
                  <a:lnTo>
                    <a:pt x="162" y="202"/>
                  </a:lnTo>
                  <a:lnTo>
                    <a:pt x="142" y="182"/>
                  </a:lnTo>
                  <a:lnTo>
                    <a:pt x="125" y="162"/>
                  </a:lnTo>
                  <a:lnTo>
                    <a:pt x="110" y="144"/>
                  </a:lnTo>
                  <a:lnTo>
                    <a:pt x="98" y="128"/>
                  </a:lnTo>
                  <a:lnTo>
                    <a:pt x="90" y="116"/>
                  </a:lnTo>
                  <a:lnTo>
                    <a:pt x="85" y="108"/>
                  </a:lnTo>
                  <a:lnTo>
                    <a:pt x="83" y="105"/>
                  </a:lnTo>
                  <a:lnTo>
                    <a:pt x="85" y="108"/>
                  </a:lnTo>
                  <a:lnTo>
                    <a:pt x="88" y="118"/>
                  </a:lnTo>
                  <a:lnTo>
                    <a:pt x="95" y="131"/>
                  </a:lnTo>
                  <a:lnTo>
                    <a:pt x="104" y="147"/>
                  </a:lnTo>
                  <a:lnTo>
                    <a:pt x="116" y="167"/>
                  </a:lnTo>
                  <a:lnTo>
                    <a:pt x="132" y="188"/>
                  </a:lnTo>
                  <a:lnTo>
                    <a:pt x="150" y="209"/>
                  </a:lnTo>
                  <a:lnTo>
                    <a:pt x="173" y="228"/>
                  </a:lnTo>
                  <a:lnTo>
                    <a:pt x="188" y="240"/>
                  </a:lnTo>
                  <a:lnTo>
                    <a:pt x="202" y="250"/>
                  </a:lnTo>
                  <a:lnTo>
                    <a:pt x="217" y="259"/>
                  </a:lnTo>
                  <a:lnTo>
                    <a:pt x="231" y="267"/>
                  </a:lnTo>
                  <a:lnTo>
                    <a:pt x="245" y="274"/>
                  </a:lnTo>
                  <a:lnTo>
                    <a:pt x="259" y="281"/>
                  </a:lnTo>
                  <a:lnTo>
                    <a:pt x="272" y="287"/>
                  </a:lnTo>
                  <a:lnTo>
                    <a:pt x="285" y="291"/>
                  </a:lnTo>
                  <a:lnTo>
                    <a:pt x="297" y="296"/>
                  </a:lnTo>
                  <a:lnTo>
                    <a:pt x="309" y="300"/>
                  </a:lnTo>
                  <a:lnTo>
                    <a:pt x="320" y="303"/>
                  </a:lnTo>
                  <a:lnTo>
                    <a:pt x="330" y="305"/>
                  </a:lnTo>
                  <a:lnTo>
                    <a:pt x="339" y="308"/>
                  </a:lnTo>
                  <a:lnTo>
                    <a:pt x="348" y="309"/>
                  </a:lnTo>
                  <a:lnTo>
                    <a:pt x="357" y="310"/>
                  </a:lnTo>
                  <a:lnTo>
                    <a:pt x="363" y="311"/>
                  </a:lnTo>
                  <a:lnTo>
                    <a:pt x="345" y="312"/>
                  </a:lnTo>
                  <a:lnTo>
                    <a:pt x="328" y="313"/>
                  </a:lnTo>
                  <a:lnTo>
                    <a:pt x="308" y="313"/>
                  </a:lnTo>
                  <a:lnTo>
                    <a:pt x="290" y="313"/>
                  </a:lnTo>
                  <a:lnTo>
                    <a:pt x="271" y="313"/>
                  </a:lnTo>
                  <a:lnTo>
                    <a:pt x="253" y="311"/>
                  </a:lnTo>
                  <a:lnTo>
                    <a:pt x="236" y="309"/>
                  </a:lnTo>
                  <a:lnTo>
                    <a:pt x="218" y="304"/>
                  </a:lnTo>
                  <a:lnTo>
                    <a:pt x="183" y="293"/>
                  </a:lnTo>
                  <a:lnTo>
                    <a:pt x="151" y="280"/>
                  </a:lnTo>
                  <a:lnTo>
                    <a:pt x="124" y="266"/>
                  </a:lnTo>
                  <a:lnTo>
                    <a:pt x="100" y="253"/>
                  </a:lnTo>
                  <a:lnTo>
                    <a:pt x="79" y="240"/>
                  </a:lnTo>
                  <a:lnTo>
                    <a:pt x="62" y="227"/>
                  </a:lnTo>
                  <a:lnTo>
                    <a:pt x="48" y="213"/>
                  </a:lnTo>
                  <a:lnTo>
                    <a:pt x="36" y="202"/>
                  </a:lnTo>
                  <a:lnTo>
                    <a:pt x="27" y="190"/>
                  </a:lnTo>
                  <a:lnTo>
                    <a:pt x="20" y="179"/>
                  </a:lnTo>
                  <a:lnTo>
                    <a:pt x="14" y="169"/>
                  </a:lnTo>
                  <a:lnTo>
                    <a:pt x="11" y="161"/>
                  </a:lnTo>
                  <a:lnTo>
                    <a:pt x="9" y="154"/>
                  </a:lnTo>
                  <a:lnTo>
                    <a:pt x="7" y="150"/>
                  </a:lnTo>
                  <a:lnTo>
                    <a:pt x="6" y="146"/>
                  </a:lnTo>
                  <a:lnTo>
                    <a:pt x="6" y="145"/>
                  </a:lnTo>
                  <a:lnTo>
                    <a:pt x="6" y="146"/>
                  </a:lnTo>
                  <a:lnTo>
                    <a:pt x="6" y="152"/>
                  </a:lnTo>
                  <a:lnTo>
                    <a:pt x="7" y="159"/>
                  </a:lnTo>
                  <a:lnTo>
                    <a:pt x="10" y="169"/>
                  </a:lnTo>
                  <a:lnTo>
                    <a:pt x="13" y="181"/>
                  </a:lnTo>
                  <a:lnTo>
                    <a:pt x="18" y="195"/>
                  </a:lnTo>
                  <a:lnTo>
                    <a:pt x="25" y="210"/>
                  </a:lnTo>
                  <a:lnTo>
                    <a:pt x="34" y="226"/>
                  </a:lnTo>
                  <a:lnTo>
                    <a:pt x="44" y="243"/>
                  </a:lnTo>
                  <a:lnTo>
                    <a:pt x="58" y="259"/>
                  </a:lnTo>
                  <a:lnTo>
                    <a:pt x="75" y="277"/>
                  </a:lnTo>
                  <a:lnTo>
                    <a:pt x="96" y="293"/>
                  </a:lnTo>
                  <a:lnTo>
                    <a:pt x="119" y="308"/>
                  </a:lnTo>
                  <a:lnTo>
                    <a:pt x="148" y="321"/>
                  </a:lnTo>
                  <a:lnTo>
                    <a:pt x="179" y="334"/>
                  </a:lnTo>
                  <a:lnTo>
                    <a:pt x="216" y="345"/>
                  </a:lnTo>
                  <a:lnTo>
                    <a:pt x="261" y="351"/>
                  </a:lnTo>
                  <a:lnTo>
                    <a:pt x="309" y="353"/>
                  </a:lnTo>
                  <a:lnTo>
                    <a:pt x="360" y="348"/>
                  </a:lnTo>
                  <a:lnTo>
                    <a:pt x="412" y="338"/>
                  </a:lnTo>
                  <a:lnTo>
                    <a:pt x="465" y="325"/>
                  </a:lnTo>
                  <a:lnTo>
                    <a:pt x="518" y="308"/>
                  </a:lnTo>
                  <a:lnTo>
                    <a:pt x="571" y="289"/>
                  </a:lnTo>
                  <a:lnTo>
                    <a:pt x="620" y="268"/>
                  </a:lnTo>
                  <a:lnTo>
                    <a:pt x="669" y="248"/>
                  </a:lnTo>
                  <a:lnTo>
                    <a:pt x="713" y="227"/>
                  </a:lnTo>
                  <a:lnTo>
                    <a:pt x="752" y="207"/>
                  </a:lnTo>
                  <a:lnTo>
                    <a:pt x="786" y="189"/>
                  </a:lnTo>
                  <a:lnTo>
                    <a:pt x="815" y="174"/>
                  </a:lnTo>
                  <a:lnTo>
                    <a:pt x="836" y="161"/>
                  </a:lnTo>
                  <a:lnTo>
                    <a:pt x="850" y="153"/>
                  </a:lnTo>
                  <a:lnTo>
                    <a:pt x="854" y="1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5" name="Freeform 27"/>
            <p:cNvSpPr>
              <a:spLocks/>
            </p:cNvSpPr>
            <p:nvPr/>
          </p:nvSpPr>
          <p:spPr bwMode="auto">
            <a:xfrm>
              <a:off x="2513" y="2060"/>
              <a:ext cx="425" cy="176"/>
            </a:xfrm>
            <a:custGeom>
              <a:avLst/>
              <a:gdLst>
                <a:gd name="T0" fmla="*/ 0 w 852"/>
                <a:gd name="T1" fmla="*/ 4 h 353"/>
                <a:gd name="T2" fmla="*/ 3 w 852"/>
                <a:gd name="T3" fmla="*/ 5 h 353"/>
                <a:gd name="T4" fmla="*/ 8 w 852"/>
                <a:gd name="T5" fmla="*/ 6 h 353"/>
                <a:gd name="T6" fmla="*/ 13 w 852"/>
                <a:gd name="T7" fmla="*/ 5 h 353"/>
                <a:gd name="T8" fmla="*/ 16 w 852"/>
                <a:gd name="T9" fmla="*/ 2 h 353"/>
                <a:gd name="T10" fmla="*/ 19 w 852"/>
                <a:gd name="T11" fmla="*/ 0 h 353"/>
                <a:gd name="T12" fmla="*/ 23 w 852"/>
                <a:gd name="T13" fmla="*/ 0 h 353"/>
                <a:gd name="T14" fmla="*/ 26 w 852"/>
                <a:gd name="T15" fmla="*/ 2 h 353"/>
                <a:gd name="T16" fmla="*/ 25 w 852"/>
                <a:gd name="T17" fmla="*/ 2 h 353"/>
                <a:gd name="T18" fmla="*/ 21 w 852"/>
                <a:gd name="T19" fmla="*/ 1 h 353"/>
                <a:gd name="T20" fmla="*/ 18 w 852"/>
                <a:gd name="T21" fmla="*/ 3 h 353"/>
                <a:gd name="T22" fmla="*/ 14 w 852"/>
                <a:gd name="T23" fmla="*/ 6 h 353"/>
                <a:gd name="T24" fmla="*/ 10 w 852"/>
                <a:gd name="T25" fmla="*/ 7 h 353"/>
                <a:gd name="T26" fmla="*/ 8 w 852"/>
                <a:gd name="T27" fmla="*/ 7 h 353"/>
                <a:gd name="T28" fmla="*/ 6 w 852"/>
                <a:gd name="T29" fmla="*/ 7 h 353"/>
                <a:gd name="T30" fmla="*/ 4 w 852"/>
                <a:gd name="T31" fmla="*/ 6 h 353"/>
                <a:gd name="T32" fmla="*/ 5 w 852"/>
                <a:gd name="T33" fmla="*/ 7 h 353"/>
                <a:gd name="T34" fmla="*/ 7 w 852"/>
                <a:gd name="T35" fmla="*/ 7 h 353"/>
                <a:gd name="T36" fmla="*/ 10 w 852"/>
                <a:gd name="T37" fmla="*/ 8 h 353"/>
                <a:gd name="T38" fmla="*/ 12 w 852"/>
                <a:gd name="T39" fmla="*/ 9 h 353"/>
                <a:gd name="T40" fmla="*/ 13 w 852"/>
                <a:gd name="T41" fmla="*/ 8 h 353"/>
                <a:gd name="T42" fmla="*/ 16 w 852"/>
                <a:gd name="T43" fmla="*/ 7 h 353"/>
                <a:gd name="T44" fmla="*/ 19 w 852"/>
                <a:gd name="T45" fmla="*/ 5 h 353"/>
                <a:gd name="T46" fmla="*/ 20 w 852"/>
                <a:gd name="T47" fmla="*/ 3 h 353"/>
                <a:gd name="T48" fmla="*/ 20 w 852"/>
                <a:gd name="T49" fmla="*/ 4 h 353"/>
                <a:gd name="T50" fmla="*/ 17 w 852"/>
                <a:gd name="T51" fmla="*/ 7 h 353"/>
                <a:gd name="T52" fmla="*/ 15 w 852"/>
                <a:gd name="T53" fmla="*/ 8 h 353"/>
                <a:gd name="T54" fmla="*/ 13 w 852"/>
                <a:gd name="T55" fmla="*/ 9 h 353"/>
                <a:gd name="T56" fmla="*/ 11 w 852"/>
                <a:gd name="T57" fmla="*/ 9 h 353"/>
                <a:gd name="T58" fmla="*/ 13 w 852"/>
                <a:gd name="T59" fmla="*/ 9 h 353"/>
                <a:gd name="T60" fmla="*/ 14 w 852"/>
                <a:gd name="T61" fmla="*/ 9 h 353"/>
                <a:gd name="T62" fmla="*/ 16 w 852"/>
                <a:gd name="T63" fmla="*/ 9 h 353"/>
                <a:gd name="T64" fmla="*/ 18 w 852"/>
                <a:gd name="T65" fmla="*/ 8 h 353"/>
                <a:gd name="T66" fmla="*/ 21 w 852"/>
                <a:gd name="T67" fmla="*/ 6 h 353"/>
                <a:gd name="T68" fmla="*/ 23 w 852"/>
                <a:gd name="T69" fmla="*/ 3 h 353"/>
                <a:gd name="T70" fmla="*/ 23 w 852"/>
                <a:gd name="T71" fmla="*/ 4 h 353"/>
                <a:gd name="T72" fmla="*/ 21 w 852"/>
                <a:gd name="T73" fmla="*/ 7 h 353"/>
                <a:gd name="T74" fmla="*/ 19 w 852"/>
                <a:gd name="T75" fmla="*/ 8 h 353"/>
                <a:gd name="T76" fmla="*/ 17 w 852"/>
                <a:gd name="T77" fmla="*/ 9 h 353"/>
                <a:gd name="T78" fmla="*/ 15 w 852"/>
                <a:gd name="T79" fmla="*/ 9 h 353"/>
                <a:gd name="T80" fmla="*/ 17 w 852"/>
                <a:gd name="T81" fmla="*/ 9 h 353"/>
                <a:gd name="T82" fmla="*/ 20 w 852"/>
                <a:gd name="T83" fmla="*/ 9 h 353"/>
                <a:gd name="T84" fmla="*/ 24 w 852"/>
                <a:gd name="T85" fmla="*/ 7 h 353"/>
                <a:gd name="T86" fmla="*/ 26 w 852"/>
                <a:gd name="T87" fmla="*/ 5 h 353"/>
                <a:gd name="T88" fmla="*/ 26 w 852"/>
                <a:gd name="T89" fmla="*/ 4 h 353"/>
                <a:gd name="T90" fmla="*/ 26 w 852"/>
                <a:gd name="T91" fmla="*/ 5 h 353"/>
                <a:gd name="T92" fmla="*/ 24 w 852"/>
                <a:gd name="T93" fmla="*/ 8 h 353"/>
                <a:gd name="T94" fmla="*/ 21 w 852"/>
                <a:gd name="T95" fmla="*/ 10 h 353"/>
                <a:gd name="T96" fmla="*/ 13 w 852"/>
                <a:gd name="T97" fmla="*/ 10 h 353"/>
                <a:gd name="T98" fmla="*/ 5 w 852"/>
                <a:gd name="T99" fmla="*/ 7 h 353"/>
                <a:gd name="T100" fmla="*/ 0 w 852"/>
                <a:gd name="T101" fmla="*/ 5 h 35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852"/>
                <a:gd name="T154" fmla="*/ 0 h 353"/>
                <a:gd name="T155" fmla="*/ 852 w 852"/>
                <a:gd name="T156" fmla="*/ 353 h 353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852" h="353">
                  <a:moveTo>
                    <a:pt x="0" y="151"/>
                  </a:moveTo>
                  <a:lnTo>
                    <a:pt x="3" y="151"/>
                  </a:lnTo>
                  <a:lnTo>
                    <a:pt x="7" y="154"/>
                  </a:lnTo>
                  <a:lnTo>
                    <a:pt x="16" y="155"/>
                  </a:lnTo>
                  <a:lnTo>
                    <a:pt x="28" y="158"/>
                  </a:lnTo>
                  <a:lnTo>
                    <a:pt x="43" y="162"/>
                  </a:lnTo>
                  <a:lnTo>
                    <a:pt x="61" y="165"/>
                  </a:lnTo>
                  <a:lnTo>
                    <a:pt x="81" y="169"/>
                  </a:lnTo>
                  <a:lnTo>
                    <a:pt x="103" y="172"/>
                  </a:lnTo>
                  <a:lnTo>
                    <a:pt x="127" y="177"/>
                  </a:lnTo>
                  <a:lnTo>
                    <a:pt x="154" y="180"/>
                  </a:lnTo>
                  <a:lnTo>
                    <a:pt x="181" y="184"/>
                  </a:lnTo>
                  <a:lnTo>
                    <a:pt x="210" y="187"/>
                  </a:lnTo>
                  <a:lnTo>
                    <a:pt x="240" y="191"/>
                  </a:lnTo>
                  <a:lnTo>
                    <a:pt x="270" y="192"/>
                  </a:lnTo>
                  <a:lnTo>
                    <a:pt x="302" y="194"/>
                  </a:lnTo>
                  <a:lnTo>
                    <a:pt x="333" y="194"/>
                  </a:lnTo>
                  <a:lnTo>
                    <a:pt x="364" y="192"/>
                  </a:lnTo>
                  <a:lnTo>
                    <a:pt x="393" y="186"/>
                  </a:lnTo>
                  <a:lnTo>
                    <a:pt x="420" y="176"/>
                  </a:lnTo>
                  <a:lnTo>
                    <a:pt x="446" y="163"/>
                  </a:lnTo>
                  <a:lnTo>
                    <a:pt x="470" y="148"/>
                  </a:lnTo>
                  <a:lnTo>
                    <a:pt x="495" y="132"/>
                  </a:lnTo>
                  <a:lnTo>
                    <a:pt x="517" y="113"/>
                  </a:lnTo>
                  <a:lnTo>
                    <a:pt x="538" y="95"/>
                  </a:lnTo>
                  <a:lnTo>
                    <a:pt x="559" y="78"/>
                  </a:lnTo>
                  <a:lnTo>
                    <a:pt x="579" y="59"/>
                  </a:lnTo>
                  <a:lnTo>
                    <a:pt x="600" y="43"/>
                  </a:lnTo>
                  <a:lnTo>
                    <a:pt x="619" y="29"/>
                  </a:lnTo>
                  <a:lnTo>
                    <a:pt x="638" y="17"/>
                  </a:lnTo>
                  <a:lnTo>
                    <a:pt x="657" y="7"/>
                  </a:lnTo>
                  <a:lnTo>
                    <a:pt x="677" y="2"/>
                  </a:lnTo>
                  <a:lnTo>
                    <a:pt x="696" y="0"/>
                  </a:lnTo>
                  <a:lnTo>
                    <a:pt x="734" y="5"/>
                  </a:lnTo>
                  <a:lnTo>
                    <a:pt x="765" y="15"/>
                  </a:lnTo>
                  <a:lnTo>
                    <a:pt x="793" y="30"/>
                  </a:lnTo>
                  <a:lnTo>
                    <a:pt x="814" y="47"/>
                  </a:lnTo>
                  <a:lnTo>
                    <a:pt x="831" y="61"/>
                  </a:lnTo>
                  <a:lnTo>
                    <a:pt x="843" y="75"/>
                  </a:lnTo>
                  <a:lnTo>
                    <a:pt x="850" y="86"/>
                  </a:lnTo>
                  <a:lnTo>
                    <a:pt x="852" y="89"/>
                  </a:lnTo>
                  <a:lnTo>
                    <a:pt x="850" y="88"/>
                  </a:lnTo>
                  <a:lnTo>
                    <a:pt x="844" y="83"/>
                  </a:lnTo>
                  <a:lnTo>
                    <a:pt x="833" y="78"/>
                  </a:lnTo>
                  <a:lnTo>
                    <a:pt x="818" y="71"/>
                  </a:lnTo>
                  <a:lnTo>
                    <a:pt x="799" y="64"/>
                  </a:lnTo>
                  <a:lnTo>
                    <a:pt x="774" y="57"/>
                  </a:lnTo>
                  <a:lnTo>
                    <a:pt x="742" y="52"/>
                  </a:lnTo>
                  <a:lnTo>
                    <a:pt x="706" y="49"/>
                  </a:lnTo>
                  <a:lnTo>
                    <a:pt x="686" y="50"/>
                  </a:lnTo>
                  <a:lnTo>
                    <a:pt x="666" y="56"/>
                  </a:lnTo>
                  <a:lnTo>
                    <a:pt x="647" y="65"/>
                  </a:lnTo>
                  <a:lnTo>
                    <a:pt x="627" y="78"/>
                  </a:lnTo>
                  <a:lnTo>
                    <a:pt x="609" y="91"/>
                  </a:lnTo>
                  <a:lnTo>
                    <a:pt x="588" y="109"/>
                  </a:lnTo>
                  <a:lnTo>
                    <a:pt x="568" y="126"/>
                  </a:lnTo>
                  <a:lnTo>
                    <a:pt x="548" y="144"/>
                  </a:lnTo>
                  <a:lnTo>
                    <a:pt x="526" y="163"/>
                  </a:lnTo>
                  <a:lnTo>
                    <a:pt x="503" y="180"/>
                  </a:lnTo>
                  <a:lnTo>
                    <a:pt x="480" y="197"/>
                  </a:lnTo>
                  <a:lnTo>
                    <a:pt x="454" y="212"/>
                  </a:lnTo>
                  <a:lnTo>
                    <a:pt x="429" y="225"/>
                  </a:lnTo>
                  <a:lnTo>
                    <a:pt x="401" y="235"/>
                  </a:lnTo>
                  <a:lnTo>
                    <a:pt x="372" y="241"/>
                  </a:lnTo>
                  <a:lnTo>
                    <a:pt x="341" y="244"/>
                  </a:lnTo>
                  <a:lnTo>
                    <a:pt x="328" y="244"/>
                  </a:lnTo>
                  <a:lnTo>
                    <a:pt x="314" y="242"/>
                  </a:lnTo>
                  <a:lnTo>
                    <a:pt x="299" y="241"/>
                  </a:lnTo>
                  <a:lnTo>
                    <a:pt x="285" y="240"/>
                  </a:lnTo>
                  <a:lnTo>
                    <a:pt x="271" y="239"/>
                  </a:lnTo>
                  <a:lnTo>
                    <a:pt x="257" y="237"/>
                  </a:lnTo>
                  <a:lnTo>
                    <a:pt x="243" y="234"/>
                  </a:lnTo>
                  <a:lnTo>
                    <a:pt x="231" y="232"/>
                  </a:lnTo>
                  <a:lnTo>
                    <a:pt x="217" y="229"/>
                  </a:lnTo>
                  <a:lnTo>
                    <a:pt x="203" y="226"/>
                  </a:lnTo>
                  <a:lnTo>
                    <a:pt x="190" y="223"/>
                  </a:lnTo>
                  <a:lnTo>
                    <a:pt x="178" y="219"/>
                  </a:lnTo>
                  <a:lnTo>
                    <a:pt x="165" y="216"/>
                  </a:lnTo>
                  <a:lnTo>
                    <a:pt x="152" y="212"/>
                  </a:lnTo>
                  <a:lnTo>
                    <a:pt x="141" y="208"/>
                  </a:lnTo>
                  <a:lnTo>
                    <a:pt x="129" y="204"/>
                  </a:lnTo>
                  <a:lnTo>
                    <a:pt x="137" y="209"/>
                  </a:lnTo>
                  <a:lnTo>
                    <a:pt x="148" y="214"/>
                  </a:lnTo>
                  <a:lnTo>
                    <a:pt x="158" y="218"/>
                  </a:lnTo>
                  <a:lnTo>
                    <a:pt x="169" y="224"/>
                  </a:lnTo>
                  <a:lnTo>
                    <a:pt x="181" y="230"/>
                  </a:lnTo>
                  <a:lnTo>
                    <a:pt x="194" y="235"/>
                  </a:lnTo>
                  <a:lnTo>
                    <a:pt x="208" y="241"/>
                  </a:lnTo>
                  <a:lnTo>
                    <a:pt x="223" y="248"/>
                  </a:lnTo>
                  <a:lnTo>
                    <a:pt x="238" y="254"/>
                  </a:lnTo>
                  <a:lnTo>
                    <a:pt x="253" y="260"/>
                  </a:lnTo>
                  <a:lnTo>
                    <a:pt x="269" y="265"/>
                  </a:lnTo>
                  <a:lnTo>
                    <a:pt x="286" y="271"/>
                  </a:lnTo>
                  <a:lnTo>
                    <a:pt x="302" y="277"/>
                  </a:lnTo>
                  <a:lnTo>
                    <a:pt x="321" y="283"/>
                  </a:lnTo>
                  <a:lnTo>
                    <a:pt x="338" y="287"/>
                  </a:lnTo>
                  <a:lnTo>
                    <a:pt x="356" y="292"/>
                  </a:lnTo>
                  <a:lnTo>
                    <a:pt x="364" y="291"/>
                  </a:lnTo>
                  <a:lnTo>
                    <a:pt x="374" y="290"/>
                  </a:lnTo>
                  <a:lnTo>
                    <a:pt x="384" y="288"/>
                  </a:lnTo>
                  <a:lnTo>
                    <a:pt x="394" y="286"/>
                  </a:lnTo>
                  <a:lnTo>
                    <a:pt x="406" y="284"/>
                  </a:lnTo>
                  <a:lnTo>
                    <a:pt x="419" y="282"/>
                  </a:lnTo>
                  <a:lnTo>
                    <a:pt x="431" y="278"/>
                  </a:lnTo>
                  <a:lnTo>
                    <a:pt x="445" y="274"/>
                  </a:lnTo>
                  <a:lnTo>
                    <a:pt x="459" y="269"/>
                  </a:lnTo>
                  <a:lnTo>
                    <a:pt x="474" y="263"/>
                  </a:lnTo>
                  <a:lnTo>
                    <a:pt x="489" y="257"/>
                  </a:lnTo>
                  <a:lnTo>
                    <a:pt x="504" y="250"/>
                  </a:lnTo>
                  <a:lnTo>
                    <a:pt x="519" y="242"/>
                  </a:lnTo>
                  <a:lnTo>
                    <a:pt x="534" y="234"/>
                  </a:lnTo>
                  <a:lnTo>
                    <a:pt x="550" y="225"/>
                  </a:lnTo>
                  <a:lnTo>
                    <a:pt x="565" y="215"/>
                  </a:lnTo>
                  <a:lnTo>
                    <a:pt x="589" y="196"/>
                  </a:lnTo>
                  <a:lnTo>
                    <a:pt x="610" y="178"/>
                  </a:lnTo>
                  <a:lnTo>
                    <a:pt x="628" y="159"/>
                  </a:lnTo>
                  <a:lnTo>
                    <a:pt x="643" y="142"/>
                  </a:lnTo>
                  <a:lnTo>
                    <a:pt x="655" y="127"/>
                  </a:lnTo>
                  <a:lnTo>
                    <a:pt x="664" y="116"/>
                  </a:lnTo>
                  <a:lnTo>
                    <a:pt x="669" y="108"/>
                  </a:lnTo>
                  <a:lnTo>
                    <a:pt x="671" y="105"/>
                  </a:lnTo>
                  <a:lnTo>
                    <a:pt x="670" y="109"/>
                  </a:lnTo>
                  <a:lnTo>
                    <a:pt x="666" y="117"/>
                  </a:lnTo>
                  <a:lnTo>
                    <a:pt x="659" y="129"/>
                  </a:lnTo>
                  <a:lnTo>
                    <a:pt x="649" y="147"/>
                  </a:lnTo>
                  <a:lnTo>
                    <a:pt x="636" y="165"/>
                  </a:lnTo>
                  <a:lnTo>
                    <a:pt x="620" y="185"/>
                  </a:lnTo>
                  <a:lnTo>
                    <a:pt x="601" y="204"/>
                  </a:lnTo>
                  <a:lnTo>
                    <a:pt x="578" y="223"/>
                  </a:lnTo>
                  <a:lnTo>
                    <a:pt x="563" y="233"/>
                  </a:lnTo>
                  <a:lnTo>
                    <a:pt x="547" y="242"/>
                  </a:lnTo>
                  <a:lnTo>
                    <a:pt x="532" y="250"/>
                  </a:lnTo>
                  <a:lnTo>
                    <a:pt x="517" y="259"/>
                  </a:lnTo>
                  <a:lnTo>
                    <a:pt x="503" y="265"/>
                  </a:lnTo>
                  <a:lnTo>
                    <a:pt x="488" y="271"/>
                  </a:lnTo>
                  <a:lnTo>
                    <a:pt x="475" y="276"/>
                  </a:lnTo>
                  <a:lnTo>
                    <a:pt x="461" y="280"/>
                  </a:lnTo>
                  <a:lnTo>
                    <a:pt x="449" y="284"/>
                  </a:lnTo>
                  <a:lnTo>
                    <a:pt x="437" y="287"/>
                  </a:lnTo>
                  <a:lnTo>
                    <a:pt x="426" y="291"/>
                  </a:lnTo>
                  <a:lnTo>
                    <a:pt x="415" y="293"/>
                  </a:lnTo>
                  <a:lnTo>
                    <a:pt x="405" y="294"/>
                  </a:lnTo>
                  <a:lnTo>
                    <a:pt x="396" y="295"/>
                  </a:lnTo>
                  <a:lnTo>
                    <a:pt x="387" y="297"/>
                  </a:lnTo>
                  <a:lnTo>
                    <a:pt x="381" y="298"/>
                  </a:lnTo>
                  <a:lnTo>
                    <a:pt x="389" y="299"/>
                  </a:lnTo>
                  <a:lnTo>
                    <a:pt x="397" y="301"/>
                  </a:lnTo>
                  <a:lnTo>
                    <a:pt x="406" y="302"/>
                  </a:lnTo>
                  <a:lnTo>
                    <a:pt x="414" y="303"/>
                  </a:lnTo>
                  <a:lnTo>
                    <a:pt x="423" y="305"/>
                  </a:lnTo>
                  <a:lnTo>
                    <a:pt x="431" y="306"/>
                  </a:lnTo>
                  <a:lnTo>
                    <a:pt x="440" y="307"/>
                  </a:lnTo>
                  <a:lnTo>
                    <a:pt x="449" y="308"/>
                  </a:lnTo>
                  <a:lnTo>
                    <a:pt x="453" y="308"/>
                  </a:lnTo>
                  <a:lnTo>
                    <a:pt x="459" y="307"/>
                  </a:lnTo>
                  <a:lnTo>
                    <a:pt x="467" y="306"/>
                  </a:lnTo>
                  <a:lnTo>
                    <a:pt x="476" y="305"/>
                  </a:lnTo>
                  <a:lnTo>
                    <a:pt x="488" y="303"/>
                  </a:lnTo>
                  <a:lnTo>
                    <a:pt x="499" y="300"/>
                  </a:lnTo>
                  <a:lnTo>
                    <a:pt x="513" y="298"/>
                  </a:lnTo>
                  <a:lnTo>
                    <a:pt x="528" y="293"/>
                  </a:lnTo>
                  <a:lnTo>
                    <a:pt x="544" y="288"/>
                  </a:lnTo>
                  <a:lnTo>
                    <a:pt x="560" y="283"/>
                  </a:lnTo>
                  <a:lnTo>
                    <a:pt x="578" y="276"/>
                  </a:lnTo>
                  <a:lnTo>
                    <a:pt x="596" y="267"/>
                  </a:lnTo>
                  <a:lnTo>
                    <a:pt x="613" y="257"/>
                  </a:lnTo>
                  <a:lnTo>
                    <a:pt x="632" y="247"/>
                  </a:lnTo>
                  <a:lnTo>
                    <a:pt x="650" y="234"/>
                  </a:lnTo>
                  <a:lnTo>
                    <a:pt x="669" y="221"/>
                  </a:lnTo>
                  <a:lnTo>
                    <a:pt x="692" y="201"/>
                  </a:lnTo>
                  <a:lnTo>
                    <a:pt x="711" y="181"/>
                  </a:lnTo>
                  <a:lnTo>
                    <a:pt x="729" y="162"/>
                  </a:lnTo>
                  <a:lnTo>
                    <a:pt x="744" y="144"/>
                  </a:lnTo>
                  <a:lnTo>
                    <a:pt x="754" y="128"/>
                  </a:lnTo>
                  <a:lnTo>
                    <a:pt x="762" y="117"/>
                  </a:lnTo>
                  <a:lnTo>
                    <a:pt x="768" y="109"/>
                  </a:lnTo>
                  <a:lnTo>
                    <a:pt x="769" y="105"/>
                  </a:lnTo>
                  <a:lnTo>
                    <a:pt x="768" y="109"/>
                  </a:lnTo>
                  <a:lnTo>
                    <a:pt x="764" y="117"/>
                  </a:lnTo>
                  <a:lnTo>
                    <a:pt x="757" y="131"/>
                  </a:lnTo>
                  <a:lnTo>
                    <a:pt x="749" y="148"/>
                  </a:lnTo>
                  <a:lnTo>
                    <a:pt x="737" y="166"/>
                  </a:lnTo>
                  <a:lnTo>
                    <a:pt x="722" y="187"/>
                  </a:lnTo>
                  <a:lnTo>
                    <a:pt x="702" y="208"/>
                  </a:lnTo>
                  <a:lnTo>
                    <a:pt x="680" y="229"/>
                  </a:lnTo>
                  <a:lnTo>
                    <a:pt x="665" y="240"/>
                  </a:lnTo>
                  <a:lnTo>
                    <a:pt x="651" y="249"/>
                  </a:lnTo>
                  <a:lnTo>
                    <a:pt x="636" y="259"/>
                  </a:lnTo>
                  <a:lnTo>
                    <a:pt x="623" y="267"/>
                  </a:lnTo>
                  <a:lnTo>
                    <a:pt x="609" y="275"/>
                  </a:lnTo>
                  <a:lnTo>
                    <a:pt x="595" y="280"/>
                  </a:lnTo>
                  <a:lnTo>
                    <a:pt x="581" y="286"/>
                  </a:lnTo>
                  <a:lnTo>
                    <a:pt x="568" y="292"/>
                  </a:lnTo>
                  <a:lnTo>
                    <a:pt x="557" y="295"/>
                  </a:lnTo>
                  <a:lnTo>
                    <a:pt x="545" y="300"/>
                  </a:lnTo>
                  <a:lnTo>
                    <a:pt x="534" y="302"/>
                  </a:lnTo>
                  <a:lnTo>
                    <a:pt x="523" y="306"/>
                  </a:lnTo>
                  <a:lnTo>
                    <a:pt x="514" y="307"/>
                  </a:lnTo>
                  <a:lnTo>
                    <a:pt x="506" y="309"/>
                  </a:lnTo>
                  <a:lnTo>
                    <a:pt x="498" y="310"/>
                  </a:lnTo>
                  <a:lnTo>
                    <a:pt x="491" y="312"/>
                  </a:lnTo>
                  <a:lnTo>
                    <a:pt x="510" y="312"/>
                  </a:lnTo>
                  <a:lnTo>
                    <a:pt x="527" y="313"/>
                  </a:lnTo>
                  <a:lnTo>
                    <a:pt x="547" y="313"/>
                  </a:lnTo>
                  <a:lnTo>
                    <a:pt x="565" y="313"/>
                  </a:lnTo>
                  <a:lnTo>
                    <a:pt x="583" y="313"/>
                  </a:lnTo>
                  <a:lnTo>
                    <a:pt x="601" y="312"/>
                  </a:lnTo>
                  <a:lnTo>
                    <a:pt x="618" y="308"/>
                  </a:lnTo>
                  <a:lnTo>
                    <a:pt x="635" y="305"/>
                  </a:lnTo>
                  <a:lnTo>
                    <a:pt x="671" y="293"/>
                  </a:lnTo>
                  <a:lnTo>
                    <a:pt x="702" y="280"/>
                  </a:lnTo>
                  <a:lnTo>
                    <a:pt x="730" y="267"/>
                  </a:lnTo>
                  <a:lnTo>
                    <a:pt x="754" y="254"/>
                  </a:lnTo>
                  <a:lnTo>
                    <a:pt x="775" y="240"/>
                  </a:lnTo>
                  <a:lnTo>
                    <a:pt x="792" y="227"/>
                  </a:lnTo>
                  <a:lnTo>
                    <a:pt x="806" y="214"/>
                  </a:lnTo>
                  <a:lnTo>
                    <a:pt x="817" y="202"/>
                  </a:lnTo>
                  <a:lnTo>
                    <a:pt x="827" y="191"/>
                  </a:lnTo>
                  <a:lnTo>
                    <a:pt x="833" y="179"/>
                  </a:lnTo>
                  <a:lnTo>
                    <a:pt x="839" y="170"/>
                  </a:lnTo>
                  <a:lnTo>
                    <a:pt x="843" y="162"/>
                  </a:lnTo>
                  <a:lnTo>
                    <a:pt x="845" y="155"/>
                  </a:lnTo>
                  <a:lnTo>
                    <a:pt x="846" y="150"/>
                  </a:lnTo>
                  <a:lnTo>
                    <a:pt x="847" y="147"/>
                  </a:lnTo>
                  <a:lnTo>
                    <a:pt x="847" y="146"/>
                  </a:lnTo>
                  <a:lnTo>
                    <a:pt x="847" y="147"/>
                  </a:lnTo>
                  <a:lnTo>
                    <a:pt x="847" y="153"/>
                  </a:lnTo>
                  <a:lnTo>
                    <a:pt x="846" y="159"/>
                  </a:lnTo>
                  <a:lnTo>
                    <a:pt x="844" y="170"/>
                  </a:lnTo>
                  <a:lnTo>
                    <a:pt x="840" y="181"/>
                  </a:lnTo>
                  <a:lnTo>
                    <a:pt x="836" y="195"/>
                  </a:lnTo>
                  <a:lnTo>
                    <a:pt x="829" y="210"/>
                  </a:lnTo>
                  <a:lnTo>
                    <a:pt x="820" y="226"/>
                  </a:lnTo>
                  <a:lnTo>
                    <a:pt x="809" y="242"/>
                  </a:lnTo>
                  <a:lnTo>
                    <a:pt x="794" y="260"/>
                  </a:lnTo>
                  <a:lnTo>
                    <a:pt x="778" y="276"/>
                  </a:lnTo>
                  <a:lnTo>
                    <a:pt x="757" y="292"/>
                  </a:lnTo>
                  <a:lnTo>
                    <a:pt x="734" y="308"/>
                  </a:lnTo>
                  <a:lnTo>
                    <a:pt x="707" y="322"/>
                  </a:lnTo>
                  <a:lnTo>
                    <a:pt x="674" y="335"/>
                  </a:lnTo>
                  <a:lnTo>
                    <a:pt x="639" y="345"/>
                  </a:lnTo>
                  <a:lnTo>
                    <a:pt x="594" y="352"/>
                  </a:lnTo>
                  <a:lnTo>
                    <a:pt x="545" y="353"/>
                  </a:lnTo>
                  <a:lnTo>
                    <a:pt x="495" y="347"/>
                  </a:lnTo>
                  <a:lnTo>
                    <a:pt x="443" y="338"/>
                  </a:lnTo>
                  <a:lnTo>
                    <a:pt x="390" y="324"/>
                  </a:lnTo>
                  <a:lnTo>
                    <a:pt x="337" y="308"/>
                  </a:lnTo>
                  <a:lnTo>
                    <a:pt x="284" y="290"/>
                  </a:lnTo>
                  <a:lnTo>
                    <a:pt x="234" y="269"/>
                  </a:lnTo>
                  <a:lnTo>
                    <a:pt x="186" y="248"/>
                  </a:lnTo>
                  <a:lnTo>
                    <a:pt x="142" y="227"/>
                  </a:lnTo>
                  <a:lnTo>
                    <a:pt x="103" y="208"/>
                  </a:lnTo>
                  <a:lnTo>
                    <a:pt x="68" y="189"/>
                  </a:lnTo>
                  <a:lnTo>
                    <a:pt x="39" y="174"/>
                  </a:lnTo>
                  <a:lnTo>
                    <a:pt x="19" y="162"/>
                  </a:lnTo>
                  <a:lnTo>
                    <a:pt x="5" y="154"/>
                  </a:lnTo>
                  <a:lnTo>
                    <a:pt x="0" y="1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6" name="Freeform 28"/>
            <p:cNvSpPr>
              <a:spLocks/>
            </p:cNvSpPr>
            <p:nvPr/>
          </p:nvSpPr>
          <p:spPr bwMode="auto">
            <a:xfrm>
              <a:off x="2857" y="2311"/>
              <a:ext cx="45" cy="44"/>
            </a:xfrm>
            <a:custGeom>
              <a:avLst/>
              <a:gdLst>
                <a:gd name="T0" fmla="*/ 0 w 90"/>
                <a:gd name="T1" fmla="*/ 2 h 86"/>
                <a:gd name="T2" fmla="*/ 1 w 90"/>
                <a:gd name="T3" fmla="*/ 2 h 86"/>
                <a:gd name="T4" fmla="*/ 1 w 90"/>
                <a:gd name="T5" fmla="*/ 2 h 86"/>
                <a:gd name="T6" fmla="*/ 1 w 90"/>
                <a:gd name="T7" fmla="*/ 2 h 86"/>
                <a:gd name="T8" fmla="*/ 1 w 90"/>
                <a:gd name="T9" fmla="*/ 2 h 86"/>
                <a:gd name="T10" fmla="*/ 1 w 90"/>
                <a:gd name="T11" fmla="*/ 2 h 86"/>
                <a:gd name="T12" fmla="*/ 2 w 90"/>
                <a:gd name="T13" fmla="*/ 2 h 86"/>
                <a:gd name="T14" fmla="*/ 2 w 90"/>
                <a:gd name="T15" fmla="*/ 2 h 86"/>
                <a:gd name="T16" fmla="*/ 2 w 90"/>
                <a:gd name="T17" fmla="*/ 2 h 86"/>
                <a:gd name="T18" fmla="*/ 2 w 90"/>
                <a:gd name="T19" fmla="*/ 3 h 86"/>
                <a:gd name="T20" fmla="*/ 2 w 90"/>
                <a:gd name="T21" fmla="*/ 3 h 86"/>
                <a:gd name="T22" fmla="*/ 3 w 90"/>
                <a:gd name="T23" fmla="*/ 3 h 86"/>
                <a:gd name="T24" fmla="*/ 3 w 90"/>
                <a:gd name="T25" fmla="*/ 3 h 86"/>
                <a:gd name="T26" fmla="*/ 3 w 90"/>
                <a:gd name="T27" fmla="*/ 1 h 86"/>
                <a:gd name="T28" fmla="*/ 2 w 90"/>
                <a:gd name="T29" fmla="*/ 0 h 86"/>
                <a:gd name="T30" fmla="*/ 0 w 90"/>
                <a:gd name="T31" fmla="*/ 2 h 8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"/>
                <a:gd name="T49" fmla="*/ 0 h 86"/>
                <a:gd name="T50" fmla="*/ 90 w 90"/>
                <a:gd name="T51" fmla="*/ 86 h 8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" h="86">
                  <a:moveTo>
                    <a:pt x="0" y="51"/>
                  </a:moveTo>
                  <a:lnTo>
                    <a:pt x="3" y="51"/>
                  </a:lnTo>
                  <a:lnTo>
                    <a:pt x="7" y="50"/>
                  </a:lnTo>
                  <a:lnTo>
                    <a:pt x="14" y="50"/>
                  </a:lnTo>
                  <a:lnTo>
                    <a:pt x="22" y="48"/>
                  </a:lnTo>
                  <a:lnTo>
                    <a:pt x="30" y="50"/>
                  </a:lnTo>
                  <a:lnTo>
                    <a:pt x="38" y="51"/>
                  </a:lnTo>
                  <a:lnTo>
                    <a:pt x="44" y="53"/>
                  </a:lnTo>
                  <a:lnTo>
                    <a:pt x="49" y="56"/>
                  </a:lnTo>
                  <a:lnTo>
                    <a:pt x="55" y="66"/>
                  </a:lnTo>
                  <a:lnTo>
                    <a:pt x="60" y="76"/>
                  </a:lnTo>
                  <a:lnTo>
                    <a:pt x="66" y="83"/>
                  </a:lnTo>
                  <a:lnTo>
                    <a:pt x="68" y="86"/>
                  </a:lnTo>
                  <a:lnTo>
                    <a:pt x="90" y="18"/>
                  </a:lnTo>
                  <a:lnTo>
                    <a:pt x="47" y="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D1D1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7" name="Freeform 29"/>
            <p:cNvSpPr>
              <a:spLocks/>
            </p:cNvSpPr>
            <p:nvPr/>
          </p:nvSpPr>
          <p:spPr bwMode="auto">
            <a:xfrm>
              <a:off x="2877" y="2409"/>
              <a:ext cx="38" cy="38"/>
            </a:xfrm>
            <a:custGeom>
              <a:avLst/>
              <a:gdLst>
                <a:gd name="T0" fmla="*/ 0 w 76"/>
                <a:gd name="T1" fmla="*/ 1 h 76"/>
                <a:gd name="T2" fmla="*/ 1 w 76"/>
                <a:gd name="T3" fmla="*/ 1 h 76"/>
                <a:gd name="T4" fmla="*/ 1 w 76"/>
                <a:gd name="T5" fmla="*/ 1 h 76"/>
                <a:gd name="T6" fmla="*/ 1 w 76"/>
                <a:gd name="T7" fmla="*/ 1 h 76"/>
                <a:gd name="T8" fmla="*/ 1 w 76"/>
                <a:gd name="T9" fmla="*/ 1 h 76"/>
                <a:gd name="T10" fmla="*/ 1 w 76"/>
                <a:gd name="T11" fmla="*/ 1 h 76"/>
                <a:gd name="T12" fmla="*/ 1 w 76"/>
                <a:gd name="T13" fmla="*/ 1 h 76"/>
                <a:gd name="T14" fmla="*/ 1 w 76"/>
                <a:gd name="T15" fmla="*/ 2 h 76"/>
                <a:gd name="T16" fmla="*/ 1 w 76"/>
                <a:gd name="T17" fmla="*/ 2 h 76"/>
                <a:gd name="T18" fmla="*/ 1 w 76"/>
                <a:gd name="T19" fmla="*/ 2 h 76"/>
                <a:gd name="T20" fmla="*/ 2 w 76"/>
                <a:gd name="T21" fmla="*/ 2 h 76"/>
                <a:gd name="T22" fmla="*/ 2 w 76"/>
                <a:gd name="T23" fmla="*/ 3 h 76"/>
                <a:gd name="T24" fmla="*/ 2 w 76"/>
                <a:gd name="T25" fmla="*/ 3 h 76"/>
                <a:gd name="T26" fmla="*/ 3 w 76"/>
                <a:gd name="T27" fmla="*/ 1 h 76"/>
                <a:gd name="T28" fmla="*/ 1 w 76"/>
                <a:gd name="T29" fmla="*/ 0 h 76"/>
                <a:gd name="T30" fmla="*/ 0 w 76"/>
                <a:gd name="T31" fmla="*/ 1 h 7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6"/>
                <a:gd name="T49" fmla="*/ 0 h 76"/>
                <a:gd name="T50" fmla="*/ 76 w 76"/>
                <a:gd name="T51" fmla="*/ 76 h 7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6" h="76">
                  <a:moveTo>
                    <a:pt x="0" y="39"/>
                  </a:moveTo>
                  <a:lnTo>
                    <a:pt x="1" y="39"/>
                  </a:lnTo>
                  <a:lnTo>
                    <a:pt x="4" y="39"/>
                  </a:lnTo>
                  <a:lnTo>
                    <a:pt x="9" y="38"/>
                  </a:lnTo>
                  <a:lnTo>
                    <a:pt x="16" y="38"/>
                  </a:lnTo>
                  <a:lnTo>
                    <a:pt x="22" y="39"/>
                  </a:lnTo>
                  <a:lnTo>
                    <a:pt x="27" y="40"/>
                  </a:lnTo>
                  <a:lnTo>
                    <a:pt x="32" y="41"/>
                  </a:lnTo>
                  <a:lnTo>
                    <a:pt x="35" y="45"/>
                  </a:lnTo>
                  <a:lnTo>
                    <a:pt x="40" y="54"/>
                  </a:lnTo>
                  <a:lnTo>
                    <a:pt x="46" y="64"/>
                  </a:lnTo>
                  <a:lnTo>
                    <a:pt x="50" y="72"/>
                  </a:lnTo>
                  <a:lnTo>
                    <a:pt x="52" y="76"/>
                  </a:lnTo>
                  <a:lnTo>
                    <a:pt x="76" y="14"/>
                  </a:lnTo>
                  <a:lnTo>
                    <a:pt x="22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D1D1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8" name="Freeform 30"/>
            <p:cNvSpPr>
              <a:spLocks/>
            </p:cNvSpPr>
            <p:nvPr/>
          </p:nvSpPr>
          <p:spPr bwMode="auto">
            <a:xfrm>
              <a:off x="2883" y="2505"/>
              <a:ext cx="45" cy="35"/>
            </a:xfrm>
            <a:custGeom>
              <a:avLst/>
              <a:gdLst>
                <a:gd name="T0" fmla="*/ 2 w 90"/>
                <a:gd name="T1" fmla="*/ 0 h 71"/>
                <a:gd name="T2" fmla="*/ 3 w 90"/>
                <a:gd name="T3" fmla="*/ 0 h 71"/>
                <a:gd name="T4" fmla="*/ 3 w 90"/>
                <a:gd name="T5" fmla="*/ 0 h 71"/>
                <a:gd name="T6" fmla="*/ 3 w 90"/>
                <a:gd name="T7" fmla="*/ 1 h 71"/>
                <a:gd name="T8" fmla="*/ 3 w 90"/>
                <a:gd name="T9" fmla="*/ 1 h 71"/>
                <a:gd name="T10" fmla="*/ 3 w 90"/>
                <a:gd name="T11" fmla="*/ 2 h 71"/>
                <a:gd name="T12" fmla="*/ 3 w 90"/>
                <a:gd name="T13" fmla="*/ 2 h 71"/>
                <a:gd name="T14" fmla="*/ 3 w 90"/>
                <a:gd name="T15" fmla="*/ 2 h 71"/>
                <a:gd name="T16" fmla="*/ 2 w 90"/>
                <a:gd name="T17" fmla="*/ 1 h 71"/>
                <a:gd name="T18" fmla="*/ 2 w 90"/>
                <a:gd name="T19" fmla="*/ 1 h 71"/>
                <a:gd name="T20" fmla="*/ 2 w 90"/>
                <a:gd name="T21" fmla="*/ 1 h 71"/>
                <a:gd name="T22" fmla="*/ 1 w 90"/>
                <a:gd name="T23" fmla="*/ 1 h 71"/>
                <a:gd name="T24" fmla="*/ 1 w 90"/>
                <a:gd name="T25" fmla="*/ 1 h 71"/>
                <a:gd name="T26" fmla="*/ 1 w 90"/>
                <a:gd name="T27" fmla="*/ 1 h 71"/>
                <a:gd name="T28" fmla="*/ 1 w 90"/>
                <a:gd name="T29" fmla="*/ 1 h 71"/>
                <a:gd name="T30" fmla="*/ 1 w 90"/>
                <a:gd name="T31" fmla="*/ 1 h 71"/>
                <a:gd name="T32" fmla="*/ 1 w 90"/>
                <a:gd name="T33" fmla="*/ 1 h 71"/>
                <a:gd name="T34" fmla="*/ 0 w 90"/>
                <a:gd name="T35" fmla="*/ 1 h 71"/>
                <a:gd name="T36" fmla="*/ 2 w 90"/>
                <a:gd name="T37" fmla="*/ 0 h 7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0"/>
                <a:gd name="T58" fmla="*/ 0 h 71"/>
                <a:gd name="T59" fmla="*/ 90 w 90"/>
                <a:gd name="T60" fmla="*/ 71 h 7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0" h="71">
                  <a:moveTo>
                    <a:pt x="36" y="0"/>
                  </a:moveTo>
                  <a:lnTo>
                    <a:pt x="90" y="16"/>
                  </a:lnTo>
                  <a:lnTo>
                    <a:pt x="87" y="21"/>
                  </a:lnTo>
                  <a:lnTo>
                    <a:pt x="80" y="33"/>
                  </a:lnTo>
                  <a:lnTo>
                    <a:pt x="72" y="50"/>
                  </a:lnTo>
                  <a:lnTo>
                    <a:pt x="68" y="65"/>
                  </a:lnTo>
                  <a:lnTo>
                    <a:pt x="68" y="71"/>
                  </a:lnTo>
                  <a:lnTo>
                    <a:pt x="66" y="69"/>
                  </a:lnTo>
                  <a:lnTo>
                    <a:pt x="59" y="61"/>
                  </a:lnTo>
                  <a:lnTo>
                    <a:pt x="46" y="51"/>
                  </a:lnTo>
                  <a:lnTo>
                    <a:pt x="38" y="46"/>
                  </a:lnTo>
                  <a:lnTo>
                    <a:pt x="30" y="44"/>
                  </a:lnTo>
                  <a:lnTo>
                    <a:pt x="22" y="44"/>
                  </a:lnTo>
                  <a:lnTo>
                    <a:pt x="15" y="44"/>
                  </a:lnTo>
                  <a:lnTo>
                    <a:pt x="9" y="45"/>
                  </a:lnTo>
                  <a:lnTo>
                    <a:pt x="5" y="46"/>
                  </a:lnTo>
                  <a:lnTo>
                    <a:pt x="1" y="48"/>
                  </a:lnTo>
                  <a:lnTo>
                    <a:pt x="0" y="4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D1D1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9" name="Freeform 31"/>
            <p:cNvSpPr>
              <a:spLocks/>
            </p:cNvSpPr>
            <p:nvPr/>
          </p:nvSpPr>
          <p:spPr bwMode="auto">
            <a:xfrm>
              <a:off x="2890" y="2593"/>
              <a:ext cx="60" cy="38"/>
            </a:xfrm>
            <a:custGeom>
              <a:avLst/>
              <a:gdLst>
                <a:gd name="T0" fmla="*/ 0 w 120"/>
                <a:gd name="T1" fmla="*/ 1 h 76"/>
                <a:gd name="T2" fmla="*/ 1 w 120"/>
                <a:gd name="T3" fmla="*/ 1 h 76"/>
                <a:gd name="T4" fmla="*/ 1 w 120"/>
                <a:gd name="T5" fmla="*/ 1 h 76"/>
                <a:gd name="T6" fmla="*/ 1 w 120"/>
                <a:gd name="T7" fmla="*/ 1 h 76"/>
                <a:gd name="T8" fmla="*/ 1 w 120"/>
                <a:gd name="T9" fmla="*/ 1 h 76"/>
                <a:gd name="T10" fmla="*/ 1 w 120"/>
                <a:gd name="T11" fmla="*/ 1 h 76"/>
                <a:gd name="T12" fmla="*/ 1 w 120"/>
                <a:gd name="T13" fmla="*/ 1 h 76"/>
                <a:gd name="T14" fmla="*/ 2 w 120"/>
                <a:gd name="T15" fmla="*/ 1 h 76"/>
                <a:gd name="T16" fmla="*/ 2 w 120"/>
                <a:gd name="T17" fmla="*/ 2 h 76"/>
                <a:gd name="T18" fmla="*/ 2 w 120"/>
                <a:gd name="T19" fmla="*/ 2 h 76"/>
                <a:gd name="T20" fmla="*/ 2 w 120"/>
                <a:gd name="T21" fmla="*/ 3 h 76"/>
                <a:gd name="T22" fmla="*/ 2 w 120"/>
                <a:gd name="T23" fmla="*/ 3 h 76"/>
                <a:gd name="T24" fmla="*/ 2 w 120"/>
                <a:gd name="T25" fmla="*/ 3 h 76"/>
                <a:gd name="T26" fmla="*/ 3 w 120"/>
                <a:gd name="T27" fmla="*/ 2 h 76"/>
                <a:gd name="T28" fmla="*/ 4 w 120"/>
                <a:gd name="T29" fmla="*/ 1 h 76"/>
                <a:gd name="T30" fmla="*/ 4 w 120"/>
                <a:gd name="T31" fmla="*/ 1 h 76"/>
                <a:gd name="T32" fmla="*/ 2 w 120"/>
                <a:gd name="T33" fmla="*/ 1 h 76"/>
                <a:gd name="T34" fmla="*/ 1 w 120"/>
                <a:gd name="T35" fmla="*/ 0 h 76"/>
                <a:gd name="T36" fmla="*/ 0 w 120"/>
                <a:gd name="T37" fmla="*/ 1 h 7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0"/>
                <a:gd name="T58" fmla="*/ 0 h 76"/>
                <a:gd name="T59" fmla="*/ 120 w 120"/>
                <a:gd name="T60" fmla="*/ 76 h 7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0" h="76">
                  <a:moveTo>
                    <a:pt x="0" y="27"/>
                  </a:moveTo>
                  <a:lnTo>
                    <a:pt x="1" y="27"/>
                  </a:lnTo>
                  <a:lnTo>
                    <a:pt x="5" y="27"/>
                  </a:lnTo>
                  <a:lnTo>
                    <a:pt x="10" y="27"/>
                  </a:lnTo>
                  <a:lnTo>
                    <a:pt x="17" y="28"/>
                  </a:lnTo>
                  <a:lnTo>
                    <a:pt x="23" y="29"/>
                  </a:lnTo>
                  <a:lnTo>
                    <a:pt x="30" y="31"/>
                  </a:lnTo>
                  <a:lnTo>
                    <a:pt x="35" y="35"/>
                  </a:lnTo>
                  <a:lnTo>
                    <a:pt x="38" y="41"/>
                  </a:lnTo>
                  <a:lnTo>
                    <a:pt x="44" y="53"/>
                  </a:lnTo>
                  <a:lnTo>
                    <a:pt x="50" y="65"/>
                  </a:lnTo>
                  <a:lnTo>
                    <a:pt x="54" y="73"/>
                  </a:lnTo>
                  <a:lnTo>
                    <a:pt x="57" y="76"/>
                  </a:lnTo>
                  <a:lnTo>
                    <a:pt x="81" y="50"/>
                  </a:lnTo>
                  <a:lnTo>
                    <a:pt x="120" y="38"/>
                  </a:lnTo>
                  <a:lnTo>
                    <a:pt x="108" y="22"/>
                  </a:lnTo>
                  <a:lnTo>
                    <a:pt x="49" y="11"/>
                  </a:lnTo>
                  <a:lnTo>
                    <a:pt x="14" y="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D1D1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20" name="Freeform 32"/>
            <p:cNvSpPr>
              <a:spLocks/>
            </p:cNvSpPr>
            <p:nvPr/>
          </p:nvSpPr>
          <p:spPr bwMode="auto">
            <a:xfrm>
              <a:off x="2806" y="2204"/>
              <a:ext cx="224" cy="461"/>
            </a:xfrm>
            <a:custGeom>
              <a:avLst/>
              <a:gdLst>
                <a:gd name="T0" fmla="*/ 9 w 447"/>
                <a:gd name="T1" fmla="*/ 14 h 920"/>
                <a:gd name="T2" fmla="*/ 6 w 447"/>
                <a:gd name="T3" fmla="*/ 13 h 920"/>
                <a:gd name="T4" fmla="*/ 4 w 447"/>
                <a:gd name="T5" fmla="*/ 11 h 920"/>
                <a:gd name="T6" fmla="*/ 5 w 447"/>
                <a:gd name="T7" fmla="*/ 8 h 920"/>
                <a:gd name="T8" fmla="*/ 8 w 447"/>
                <a:gd name="T9" fmla="*/ 8 h 920"/>
                <a:gd name="T10" fmla="*/ 12 w 447"/>
                <a:gd name="T11" fmla="*/ 8 h 920"/>
                <a:gd name="T12" fmla="*/ 14 w 447"/>
                <a:gd name="T13" fmla="*/ 10 h 920"/>
                <a:gd name="T14" fmla="*/ 14 w 447"/>
                <a:gd name="T15" fmla="*/ 11 h 920"/>
                <a:gd name="T16" fmla="*/ 14 w 447"/>
                <a:gd name="T17" fmla="*/ 9 h 920"/>
                <a:gd name="T18" fmla="*/ 9 w 447"/>
                <a:gd name="T19" fmla="*/ 7 h 920"/>
                <a:gd name="T20" fmla="*/ 3 w 447"/>
                <a:gd name="T21" fmla="*/ 6 h 920"/>
                <a:gd name="T22" fmla="*/ 4 w 447"/>
                <a:gd name="T23" fmla="*/ 2 h 920"/>
                <a:gd name="T24" fmla="*/ 6 w 447"/>
                <a:gd name="T25" fmla="*/ 3 h 920"/>
                <a:gd name="T26" fmla="*/ 4 w 447"/>
                <a:gd name="T27" fmla="*/ 3 h 920"/>
                <a:gd name="T28" fmla="*/ 4 w 447"/>
                <a:gd name="T29" fmla="*/ 3 h 920"/>
                <a:gd name="T30" fmla="*/ 7 w 447"/>
                <a:gd name="T31" fmla="*/ 3 h 920"/>
                <a:gd name="T32" fmla="*/ 8 w 447"/>
                <a:gd name="T33" fmla="*/ 3 h 920"/>
                <a:gd name="T34" fmla="*/ 6 w 447"/>
                <a:gd name="T35" fmla="*/ 1 h 920"/>
                <a:gd name="T36" fmla="*/ 3 w 447"/>
                <a:gd name="T37" fmla="*/ 1 h 920"/>
                <a:gd name="T38" fmla="*/ 1 w 447"/>
                <a:gd name="T39" fmla="*/ 3 h 920"/>
                <a:gd name="T40" fmla="*/ 1 w 447"/>
                <a:gd name="T41" fmla="*/ 6 h 920"/>
                <a:gd name="T42" fmla="*/ 3 w 447"/>
                <a:gd name="T43" fmla="*/ 7 h 920"/>
                <a:gd name="T44" fmla="*/ 2 w 447"/>
                <a:gd name="T45" fmla="*/ 10 h 920"/>
                <a:gd name="T46" fmla="*/ 3 w 447"/>
                <a:gd name="T47" fmla="*/ 13 h 920"/>
                <a:gd name="T48" fmla="*/ 4 w 447"/>
                <a:gd name="T49" fmla="*/ 14 h 920"/>
                <a:gd name="T50" fmla="*/ 3 w 447"/>
                <a:gd name="T51" fmla="*/ 17 h 920"/>
                <a:gd name="T52" fmla="*/ 5 w 447"/>
                <a:gd name="T53" fmla="*/ 19 h 920"/>
                <a:gd name="T54" fmla="*/ 5 w 447"/>
                <a:gd name="T55" fmla="*/ 20 h 920"/>
                <a:gd name="T56" fmla="*/ 5 w 447"/>
                <a:gd name="T57" fmla="*/ 24 h 920"/>
                <a:gd name="T58" fmla="*/ 5 w 447"/>
                <a:gd name="T59" fmla="*/ 25 h 920"/>
                <a:gd name="T60" fmla="*/ 5 w 447"/>
                <a:gd name="T61" fmla="*/ 29 h 920"/>
                <a:gd name="T62" fmla="*/ 6 w 447"/>
                <a:gd name="T63" fmla="*/ 29 h 920"/>
                <a:gd name="T64" fmla="*/ 6 w 447"/>
                <a:gd name="T65" fmla="*/ 25 h 920"/>
                <a:gd name="T66" fmla="*/ 7 w 447"/>
                <a:gd name="T67" fmla="*/ 25 h 920"/>
                <a:gd name="T68" fmla="*/ 9 w 447"/>
                <a:gd name="T69" fmla="*/ 26 h 920"/>
                <a:gd name="T70" fmla="*/ 8 w 447"/>
                <a:gd name="T71" fmla="*/ 27 h 920"/>
                <a:gd name="T72" fmla="*/ 7 w 447"/>
                <a:gd name="T73" fmla="*/ 28 h 920"/>
                <a:gd name="T74" fmla="*/ 9 w 447"/>
                <a:gd name="T75" fmla="*/ 26 h 920"/>
                <a:gd name="T76" fmla="*/ 11 w 447"/>
                <a:gd name="T77" fmla="*/ 26 h 920"/>
                <a:gd name="T78" fmla="*/ 12 w 447"/>
                <a:gd name="T79" fmla="*/ 28 h 920"/>
                <a:gd name="T80" fmla="*/ 12 w 447"/>
                <a:gd name="T81" fmla="*/ 26 h 920"/>
                <a:gd name="T82" fmla="*/ 8 w 447"/>
                <a:gd name="T83" fmla="*/ 25 h 920"/>
                <a:gd name="T84" fmla="*/ 5 w 447"/>
                <a:gd name="T85" fmla="*/ 23 h 920"/>
                <a:gd name="T86" fmla="*/ 6 w 447"/>
                <a:gd name="T87" fmla="*/ 20 h 920"/>
                <a:gd name="T88" fmla="*/ 9 w 447"/>
                <a:gd name="T89" fmla="*/ 20 h 920"/>
                <a:gd name="T90" fmla="*/ 13 w 447"/>
                <a:gd name="T91" fmla="*/ 21 h 920"/>
                <a:gd name="T92" fmla="*/ 13 w 447"/>
                <a:gd name="T93" fmla="*/ 23 h 920"/>
                <a:gd name="T94" fmla="*/ 12 w 447"/>
                <a:gd name="T95" fmla="*/ 20 h 920"/>
                <a:gd name="T96" fmla="*/ 9 w 447"/>
                <a:gd name="T97" fmla="*/ 20 h 920"/>
                <a:gd name="T98" fmla="*/ 7 w 447"/>
                <a:gd name="T99" fmla="*/ 19 h 920"/>
                <a:gd name="T100" fmla="*/ 5 w 447"/>
                <a:gd name="T101" fmla="*/ 17 h 920"/>
                <a:gd name="T102" fmla="*/ 5 w 447"/>
                <a:gd name="T103" fmla="*/ 14 h 920"/>
                <a:gd name="T104" fmla="*/ 9 w 447"/>
                <a:gd name="T105" fmla="*/ 14 h 920"/>
                <a:gd name="T106" fmla="*/ 13 w 447"/>
                <a:gd name="T107" fmla="*/ 15 h 920"/>
                <a:gd name="T108" fmla="*/ 14 w 447"/>
                <a:gd name="T109" fmla="*/ 17 h 920"/>
                <a:gd name="T110" fmla="*/ 13 w 447"/>
                <a:gd name="T111" fmla="*/ 14 h 92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47"/>
                <a:gd name="T169" fmla="*/ 0 h 920"/>
                <a:gd name="T170" fmla="*/ 447 w 447"/>
                <a:gd name="T171" fmla="*/ 920 h 92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47" h="920">
                  <a:moveTo>
                    <a:pt x="348" y="432"/>
                  </a:moveTo>
                  <a:lnTo>
                    <a:pt x="330" y="429"/>
                  </a:lnTo>
                  <a:lnTo>
                    <a:pt x="312" y="426"/>
                  </a:lnTo>
                  <a:lnTo>
                    <a:pt x="295" y="425"/>
                  </a:lnTo>
                  <a:lnTo>
                    <a:pt x="279" y="423"/>
                  </a:lnTo>
                  <a:lnTo>
                    <a:pt x="263" y="420"/>
                  </a:lnTo>
                  <a:lnTo>
                    <a:pt x="247" y="418"/>
                  </a:lnTo>
                  <a:lnTo>
                    <a:pt x="232" y="416"/>
                  </a:lnTo>
                  <a:lnTo>
                    <a:pt x="217" y="412"/>
                  </a:lnTo>
                  <a:lnTo>
                    <a:pt x="203" y="409"/>
                  </a:lnTo>
                  <a:lnTo>
                    <a:pt x="189" y="405"/>
                  </a:lnTo>
                  <a:lnTo>
                    <a:pt x="176" y="400"/>
                  </a:lnTo>
                  <a:lnTo>
                    <a:pt x="164" y="394"/>
                  </a:lnTo>
                  <a:lnTo>
                    <a:pt x="152" y="387"/>
                  </a:lnTo>
                  <a:lnTo>
                    <a:pt x="141" y="379"/>
                  </a:lnTo>
                  <a:lnTo>
                    <a:pt x="130" y="370"/>
                  </a:lnTo>
                  <a:lnTo>
                    <a:pt x="121" y="359"/>
                  </a:lnTo>
                  <a:lnTo>
                    <a:pt x="108" y="340"/>
                  </a:lnTo>
                  <a:lnTo>
                    <a:pt x="103" y="321"/>
                  </a:lnTo>
                  <a:lnTo>
                    <a:pt x="101" y="304"/>
                  </a:lnTo>
                  <a:lnTo>
                    <a:pt x="105" y="287"/>
                  </a:lnTo>
                  <a:lnTo>
                    <a:pt x="111" y="272"/>
                  </a:lnTo>
                  <a:lnTo>
                    <a:pt x="120" y="258"/>
                  </a:lnTo>
                  <a:lnTo>
                    <a:pt x="129" y="246"/>
                  </a:lnTo>
                  <a:lnTo>
                    <a:pt x="139" y="236"/>
                  </a:lnTo>
                  <a:lnTo>
                    <a:pt x="160" y="239"/>
                  </a:lnTo>
                  <a:lnTo>
                    <a:pt x="181" y="242"/>
                  </a:lnTo>
                  <a:lnTo>
                    <a:pt x="203" y="243"/>
                  </a:lnTo>
                  <a:lnTo>
                    <a:pt x="224" y="244"/>
                  </a:lnTo>
                  <a:lnTo>
                    <a:pt x="245" y="245"/>
                  </a:lnTo>
                  <a:lnTo>
                    <a:pt x="266" y="246"/>
                  </a:lnTo>
                  <a:lnTo>
                    <a:pt x="287" y="247"/>
                  </a:lnTo>
                  <a:lnTo>
                    <a:pt x="307" y="249"/>
                  </a:lnTo>
                  <a:lnTo>
                    <a:pt x="325" y="250"/>
                  </a:lnTo>
                  <a:lnTo>
                    <a:pt x="342" y="251"/>
                  </a:lnTo>
                  <a:lnTo>
                    <a:pt x="358" y="253"/>
                  </a:lnTo>
                  <a:lnTo>
                    <a:pt x="373" y="255"/>
                  </a:lnTo>
                  <a:lnTo>
                    <a:pt x="386" y="259"/>
                  </a:lnTo>
                  <a:lnTo>
                    <a:pt x="396" y="264"/>
                  </a:lnTo>
                  <a:lnTo>
                    <a:pt x="406" y="268"/>
                  </a:lnTo>
                  <a:lnTo>
                    <a:pt x="411" y="275"/>
                  </a:lnTo>
                  <a:lnTo>
                    <a:pt x="419" y="293"/>
                  </a:lnTo>
                  <a:lnTo>
                    <a:pt x="424" y="313"/>
                  </a:lnTo>
                  <a:lnTo>
                    <a:pt x="425" y="328"/>
                  </a:lnTo>
                  <a:lnTo>
                    <a:pt x="425" y="335"/>
                  </a:lnTo>
                  <a:lnTo>
                    <a:pt x="426" y="334"/>
                  </a:lnTo>
                  <a:lnTo>
                    <a:pt x="431" y="330"/>
                  </a:lnTo>
                  <a:lnTo>
                    <a:pt x="436" y="325"/>
                  </a:lnTo>
                  <a:lnTo>
                    <a:pt x="440" y="317"/>
                  </a:lnTo>
                  <a:lnTo>
                    <a:pt x="445" y="307"/>
                  </a:lnTo>
                  <a:lnTo>
                    <a:pt x="447" y="296"/>
                  </a:lnTo>
                  <a:lnTo>
                    <a:pt x="446" y="284"/>
                  </a:lnTo>
                  <a:lnTo>
                    <a:pt x="440" y="270"/>
                  </a:lnTo>
                  <a:lnTo>
                    <a:pt x="429" y="258"/>
                  </a:lnTo>
                  <a:lnTo>
                    <a:pt x="411" y="247"/>
                  </a:lnTo>
                  <a:lnTo>
                    <a:pt x="388" y="239"/>
                  </a:lnTo>
                  <a:lnTo>
                    <a:pt x="362" y="232"/>
                  </a:lnTo>
                  <a:lnTo>
                    <a:pt x="332" y="228"/>
                  </a:lnTo>
                  <a:lnTo>
                    <a:pt x="300" y="223"/>
                  </a:lnTo>
                  <a:lnTo>
                    <a:pt x="266" y="220"/>
                  </a:lnTo>
                  <a:lnTo>
                    <a:pt x="232" y="215"/>
                  </a:lnTo>
                  <a:lnTo>
                    <a:pt x="198" y="211"/>
                  </a:lnTo>
                  <a:lnTo>
                    <a:pt x="166" y="205"/>
                  </a:lnTo>
                  <a:lnTo>
                    <a:pt x="136" y="198"/>
                  </a:lnTo>
                  <a:lnTo>
                    <a:pt x="109" y="187"/>
                  </a:lnTo>
                  <a:lnTo>
                    <a:pt x="86" y="175"/>
                  </a:lnTo>
                  <a:lnTo>
                    <a:pt x="69" y="159"/>
                  </a:lnTo>
                  <a:lnTo>
                    <a:pt x="56" y="140"/>
                  </a:lnTo>
                  <a:lnTo>
                    <a:pt x="52" y="116"/>
                  </a:lnTo>
                  <a:lnTo>
                    <a:pt x="58" y="85"/>
                  </a:lnTo>
                  <a:lnTo>
                    <a:pt x="75" y="63"/>
                  </a:lnTo>
                  <a:lnTo>
                    <a:pt x="99" y="49"/>
                  </a:lnTo>
                  <a:lnTo>
                    <a:pt x="127" y="43"/>
                  </a:lnTo>
                  <a:lnTo>
                    <a:pt x="153" y="43"/>
                  </a:lnTo>
                  <a:lnTo>
                    <a:pt x="175" y="47"/>
                  </a:lnTo>
                  <a:lnTo>
                    <a:pt x="188" y="55"/>
                  </a:lnTo>
                  <a:lnTo>
                    <a:pt x="188" y="64"/>
                  </a:lnTo>
                  <a:lnTo>
                    <a:pt x="179" y="72"/>
                  </a:lnTo>
                  <a:lnTo>
                    <a:pt x="165" y="76"/>
                  </a:lnTo>
                  <a:lnTo>
                    <a:pt x="151" y="76"/>
                  </a:lnTo>
                  <a:lnTo>
                    <a:pt x="136" y="75"/>
                  </a:lnTo>
                  <a:lnTo>
                    <a:pt x="122" y="72"/>
                  </a:lnTo>
                  <a:lnTo>
                    <a:pt x="111" y="69"/>
                  </a:lnTo>
                  <a:lnTo>
                    <a:pt x="103" y="66"/>
                  </a:lnTo>
                  <a:lnTo>
                    <a:pt x="99" y="65"/>
                  </a:lnTo>
                  <a:lnTo>
                    <a:pt x="100" y="68"/>
                  </a:lnTo>
                  <a:lnTo>
                    <a:pt x="104" y="72"/>
                  </a:lnTo>
                  <a:lnTo>
                    <a:pt x="108" y="78"/>
                  </a:lnTo>
                  <a:lnTo>
                    <a:pt x="116" y="86"/>
                  </a:lnTo>
                  <a:lnTo>
                    <a:pt x="126" y="93"/>
                  </a:lnTo>
                  <a:lnTo>
                    <a:pt x="138" y="100"/>
                  </a:lnTo>
                  <a:lnTo>
                    <a:pt x="153" y="103"/>
                  </a:lnTo>
                  <a:lnTo>
                    <a:pt x="171" y="105"/>
                  </a:lnTo>
                  <a:lnTo>
                    <a:pt x="189" y="102"/>
                  </a:lnTo>
                  <a:lnTo>
                    <a:pt x="204" y="99"/>
                  </a:lnTo>
                  <a:lnTo>
                    <a:pt x="218" y="93"/>
                  </a:lnTo>
                  <a:lnTo>
                    <a:pt x="229" y="88"/>
                  </a:lnTo>
                  <a:lnTo>
                    <a:pt x="239" y="83"/>
                  </a:lnTo>
                  <a:lnTo>
                    <a:pt x="244" y="79"/>
                  </a:lnTo>
                  <a:lnTo>
                    <a:pt x="249" y="76"/>
                  </a:lnTo>
                  <a:lnTo>
                    <a:pt x="250" y="75"/>
                  </a:lnTo>
                  <a:lnTo>
                    <a:pt x="249" y="71"/>
                  </a:lnTo>
                  <a:lnTo>
                    <a:pt x="247" y="62"/>
                  </a:lnTo>
                  <a:lnTo>
                    <a:pt x="241" y="50"/>
                  </a:lnTo>
                  <a:lnTo>
                    <a:pt x="233" y="35"/>
                  </a:lnTo>
                  <a:lnTo>
                    <a:pt x="220" y="22"/>
                  </a:lnTo>
                  <a:lnTo>
                    <a:pt x="204" y="10"/>
                  </a:lnTo>
                  <a:lnTo>
                    <a:pt x="181" y="2"/>
                  </a:lnTo>
                  <a:lnTo>
                    <a:pt x="153" y="0"/>
                  </a:lnTo>
                  <a:lnTo>
                    <a:pt x="137" y="1"/>
                  </a:lnTo>
                  <a:lnTo>
                    <a:pt x="121" y="4"/>
                  </a:lnTo>
                  <a:lnTo>
                    <a:pt x="105" y="9"/>
                  </a:lnTo>
                  <a:lnTo>
                    <a:pt x="90" y="15"/>
                  </a:lnTo>
                  <a:lnTo>
                    <a:pt x="74" y="22"/>
                  </a:lnTo>
                  <a:lnTo>
                    <a:pt x="60" y="30"/>
                  </a:lnTo>
                  <a:lnTo>
                    <a:pt x="46" y="40"/>
                  </a:lnTo>
                  <a:lnTo>
                    <a:pt x="33" y="50"/>
                  </a:lnTo>
                  <a:lnTo>
                    <a:pt x="23" y="62"/>
                  </a:lnTo>
                  <a:lnTo>
                    <a:pt x="14" y="75"/>
                  </a:lnTo>
                  <a:lnTo>
                    <a:pt x="7" y="88"/>
                  </a:lnTo>
                  <a:lnTo>
                    <a:pt x="2" y="102"/>
                  </a:lnTo>
                  <a:lnTo>
                    <a:pt x="0" y="117"/>
                  </a:lnTo>
                  <a:lnTo>
                    <a:pt x="0" y="132"/>
                  </a:lnTo>
                  <a:lnTo>
                    <a:pt x="3" y="147"/>
                  </a:lnTo>
                  <a:lnTo>
                    <a:pt x="10" y="163"/>
                  </a:lnTo>
                  <a:lnTo>
                    <a:pt x="17" y="175"/>
                  </a:lnTo>
                  <a:lnTo>
                    <a:pt x="25" y="185"/>
                  </a:lnTo>
                  <a:lnTo>
                    <a:pt x="36" y="194"/>
                  </a:lnTo>
                  <a:lnTo>
                    <a:pt x="46" y="202"/>
                  </a:lnTo>
                  <a:lnTo>
                    <a:pt x="58" y="211"/>
                  </a:lnTo>
                  <a:lnTo>
                    <a:pt x="70" y="216"/>
                  </a:lnTo>
                  <a:lnTo>
                    <a:pt x="84" y="222"/>
                  </a:lnTo>
                  <a:lnTo>
                    <a:pt x="99" y="227"/>
                  </a:lnTo>
                  <a:lnTo>
                    <a:pt x="90" y="237"/>
                  </a:lnTo>
                  <a:lnTo>
                    <a:pt x="78" y="252"/>
                  </a:lnTo>
                  <a:lnTo>
                    <a:pt x="68" y="269"/>
                  </a:lnTo>
                  <a:lnTo>
                    <a:pt x="60" y="288"/>
                  </a:lnTo>
                  <a:lnTo>
                    <a:pt x="55" y="310"/>
                  </a:lnTo>
                  <a:lnTo>
                    <a:pt x="55" y="332"/>
                  </a:lnTo>
                  <a:lnTo>
                    <a:pt x="61" y="353"/>
                  </a:lnTo>
                  <a:lnTo>
                    <a:pt x="76" y="376"/>
                  </a:lnTo>
                  <a:lnTo>
                    <a:pt x="82" y="382"/>
                  </a:lnTo>
                  <a:lnTo>
                    <a:pt x="88" y="388"/>
                  </a:lnTo>
                  <a:lnTo>
                    <a:pt x="93" y="394"/>
                  </a:lnTo>
                  <a:lnTo>
                    <a:pt x="100" y="398"/>
                  </a:lnTo>
                  <a:lnTo>
                    <a:pt x="107" y="403"/>
                  </a:lnTo>
                  <a:lnTo>
                    <a:pt x="114" y="406"/>
                  </a:lnTo>
                  <a:lnTo>
                    <a:pt x="121" y="410"/>
                  </a:lnTo>
                  <a:lnTo>
                    <a:pt x="129" y="413"/>
                  </a:lnTo>
                  <a:lnTo>
                    <a:pt x="120" y="424"/>
                  </a:lnTo>
                  <a:lnTo>
                    <a:pt x="109" y="436"/>
                  </a:lnTo>
                  <a:lnTo>
                    <a:pt x="99" y="453"/>
                  </a:lnTo>
                  <a:lnTo>
                    <a:pt x="91" y="471"/>
                  </a:lnTo>
                  <a:lnTo>
                    <a:pt x="85" y="492"/>
                  </a:lnTo>
                  <a:lnTo>
                    <a:pt x="85" y="514"/>
                  </a:lnTo>
                  <a:lnTo>
                    <a:pt x="91" y="538"/>
                  </a:lnTo>
                  <a:lnTo>
                    <a:pt x="104" y="562"/>
                  </a:lnTo>
                  <a:lnTo>
                    <a:pt x="109" y="569"/>
                  </a:lnTo>
                  <a:lnTo>
                    <a:pt x="115" y="576"/>
                  </a:lnTo>
                  <a:lnTo>
                    <a:pt x="121" y="582"/>
                  </a:lnTo>
                  <a:lnTo>
                    <a:pt x="128" y="586"/>
                  </a:lnTo>
                  <a:lnTo>
                    <a:pt x="136" y="591"/>
                  </a:lnTo>
                  <a:lnTo>
                    <a:pt x="143" y="595"/>
                  </a:lnTo>
                  <a:lnTo>
                    <a:pt x="151" y="599"/>
                  </a:lnTo>
                  <a:lnTo>
                    <a:pt x="159" y="602"/>
                  </a:lnTo>
                  <a:lnTo>
                    <a:pt x="152" y="612"/>
                  </a:lnTo>
                  <a:lnTo>
                    <a:pt x="143" y="623"/>
                  </a:lnTo>
                  <a:lnTo>
                    <a:pt x="133" y="639"/>
                  </a:lnTo>
                  <a:lnTo>
                    <a:pt x="123" y="658"/>
                  </a:lnTo>
                  <a:lnTo>
                    <a:pt x="118" y="680"/>
                  </a:lnTo>
                  <a:lnTo>
                    <a:pt x="115" y="701"/>
                  </a:lnTo>
                  <a:lnTo>
                    <a:pt x="119" y="724"/>
                  </a:lnTo>
                  <a:lnTo>
                    <a:pt x="130" y="749"/>
                  </a:lnTo>
                  <a:lnTo>
                    <a:pt x="136" y="756"/>
                  </a:lnTo>
                  <a:lnTo>
                    <a:pt x="142" y="762"/>
                  </a:lnTo>
                  <a:lnTo>
                    <a:pt x="148" y="768"/>
                  </a:lnTo>
                  <a:lnTo>
                    <a:pt x="154" y="774"/>
                  </a:lnTo>
                  <a:lnTo>
                    <a:pt x="136" y="805"/>
                  </a:lnTo>
                  <a:lnTo>
                    <a:pt x="130" y="833"/>
                  </a:lnTo>
                  <a:lnTo>
                    <a:pt x="134" y="858"/>
                  </a:lnTo>
                  <a:lnTo>
                    <a:pt x="145" y="879"/>
                  </a:lnTo>
                  <a:lnTo>
                    <a:pt x="159" y="896"/>
                  </a:lnTo>
                  <a:lnTo>
                    <a:pt x="173" y="910"/>
                  </a:lnTo>
                  <a:lnTo>
                    <a:pt x="183" y="918"/>
                  </a:lnTo>
                  <a:lnTo>
                    <a:pt x="188" y="920"/>
                  </a:lnTo>
                  <a:lnTo>
                    <a:pt x="186" y="918"/>
                  </a:lnTo>
                  <a:lnTo>
                    <a:pt x="180" y="911"/>
                  </a:lnTo>
                  <a:lnTo>
                    <a:pt x="172" y="898"/>
                  </a:lnTo>
                  <a:lnTo>
                    <a:pt x="166" y="883"/>
                  </a:lnTo>
                  <a:lnTo>
                    <a:pt x="161" y="865"/>
                  </a:lnTo>
                  <a:lnTo>
                    <a:pt x="162" y="843"/>
                  </a:lnTo>
                  <a:lnTo>
                    <a:pt x="169" y="819"/>
                  </a:lnTo>
                  <a:lnTo>
                    <a:pt x="186" y="792"/>
                  </a:lnTo>
                  <a:lnTo>
                    <a:pt x="186" y="791"/>
                  </a:lnTo>
                  <a:lnTo>
                    <a:pt x="187" y="791"/>
                  </a:lnTo>
                  <a:lnTo>
                    <a:pt x="187" y="790"/>
                  </a:lnTo>
                  <a:lnTo>
                    <a:pt x="188" y="790"/>
                  </a:lnTo>
                  <a:lnTo>
                    <a:pt x="198" y="794"/>
                  </a:lnTo>
                  <a:lnTo>
                    <a:pt x="209" y="796"/>
                  </a:lnTo>
                  <a:lnTo>
                    <a:pt x="220" y="798"/>
                  </a:lnTo>
                  <a:lnTo>
                    <a:pt x="232" y="801"/>
                  </a:lnTo>
                  <a:lnTo>
                    <a:pt x="243" y="803"/>
                  </a:lnTo>
                  <a:lnTo>
                    <a:pt x="255" y="804"/>
                  </a:lnTo>
                  <a:lnTo>
                    <a:pt x="267" y="806"/>
                  </a:lnTo>
                  <a:lnTo>
                    <a:pt x="279" y="807"/>
                  </a:lnTo>
                  <a:lnTo>
                    <a:pt x="277" y="809"/>
                  </a:lnTo>
                  <a:lnTo>
                    <a:pt x="274" y="809"/>
                  </a:lnTo>
                  <a:lnTo>
                    <a:pt x="273" y="809"/>
                  </a:lnTo>
                  <a:lnTo>
                    <a:pt x="271" y="810"/>
                  </a:lnTo>
                  <a:lnTo>
                    <a:pt x="250" y="817"/>
                  </a:lnTo>
                  <a:lnTo>
                    <a:pt x="235" y="826"/>
                  </a:lnTo>
                  <a:lnTo>
                    <a:pt x="226" y="837"/>
                  </a:lnTo>
                  <a:lnTo>
                    <a:pt x="221" y="848"/>
                  </a:lnTo>
                  <a:lnTo>
                    <a:pt x="219" y="858"/>
                  </a:lnTo>
                  <a:lnTo>
                    <a:pt x="219" y="867"/>
                  </a:lnTo>
                  <a:lnTo>
                    <a:pt x="220" y="873"/>
                  </a:lnTo>
                  <a:lnTo>
                    <a:pt x="220" y="875"/>
                  </a:lnTo>
                  <a:lnTo>
                    <a:pt x="220" y="873"/>
                  </a:lnTo>
                  <a:lnTo>
                    <a:pt x="221" y="868"/>
                  </a:lnTo>
                  <a:lnTo>
                    <a:pt x="225" y="862"/>
                  </a:lnTo>
                  <a:lnTo>
                    <a:pt x="229" y="854"/>
                  </a:lnTo>
                  <a:lnTo>
                    <a:pt x="237" y="844"/>
                  </a:lnTo>
                  <a:lnTo>
                    <a:pt x="248" y="835"/>
                  </a:lnTo>
                  <a:lnTo>
                    <a:pt x="263" y="827"/>
                  </a:lnTo>
                  <a:lnTo>
                    <a:pt x="281" y="821"/>
                  </a:lnTo>
                  <a:lnTo>
                    <a:pt x="289" y="819"/>
                  </a:lnTo>
                  <a:lnTo>
                    <a:pt x="297" y="818"/>
                  </a:lnTo>
                  <a:lnTo>
                    <a:pt x="305" y="815"/>
                  </a:lnTo>
                  <a:lnTo>
                    <a:pt x="313" y="814"/>
                  </a:lnTo>
                  <a:lnTo>
                    <a:pt x="332" y="820"/>
                  </a:lnTo>
                  <a:lnTo>
                    <a:pt x="346" y="828"/>
                  </a:lnTo>
                  <a:lnTo>
                    <a:pt x="357" y="837"/>
                  </a:lnTo>
                  <a:lnTo>
                    <a:pt x="364" y="847"/>
                  </a:lnTo>
                  <a:lnTo>
                    <a:pt x="369" y="855"/>
                  </a:lnTo>
                  <a:lnTo>
                    <a:pt x="372" y="862"/>
                  </a:lnTo>
                  <a:lnTo>
                    <a:pt x="373" y="866"/>
                  </a:lnTo>
                  <a:lnTo>
                    <a:pt x="373" y="868"/>
                  </a:lnTo>
                  <a:lnTo>
                    <a:pt x="373" y="866"/>
                  </a:lnTo>
                  <a:lnTo>
                    <a:pt x="375" y="860"/>
                  </a:lnTo>
                  <a:lnTo>
                    <a:pt x="375" y="852"/>
                  </a:lnTo>
                  <a:lnTo>
                    <a:pt x="372" y="842"/>
                  </a:lnTo>
                  <a:lnTo>
                    <a:pt x="368" y="830"/>
                  </a:lnTo>
                  <a:lnTo>
                    <a:pt x="358" y="820"/>
                  </a:lnTo>
                  <a:lnTo>
                    <a:pt x="343" y="810"/>
                  </a:lnTo>
                  <a:lnTo>
                    <a:pt x="323" y="803"/>
                  </a:lnTo>
                  <a:lnTo>
                    <a:pt x="298" y="797"/>
                  </a:lnTo>
                  <a:lnTo>
                    <a:pt x="275" y="794"/>
                  </a:lnTo>
                  <a:lnTo>
                    <a:pt x="254" y="789"/>
                  </a:lnTo>
                  <a:lnTo>
                    <a:pt x="234" y="783"/>
                  </a:lnTo>
                  <a:lnTo>
                    <a:pt x="214" y="776"/>
                  </a:lnTo>
                  <a:lnTo>
                    <a:pt x="197" y="767"/>
                  </a:lnTo>
                  <a:lnTo>
                    <a:pt x="182" y="753"/>
                  </a:lnTo>
                  <a:lnTo>
                    <a:pt x="168" y="736"/>
                  </a:lnTo>
                  <a:lnTo>
                    <a:pt x="158" y="713"/>
                  </a:lnTo>
                  <a:lnTo>
                    <a:pt x="156" y="692"/>
                  </a:lnTo>
                  <a:lnTo>
                    <a:pt x="158" y="673"/>
                  </a:lnTo>
                  <a:lnTo>
                    <a:pt x="164" y="654"/>
                  </a:lnTo>
                  <a:lnTo>
                    <a:pt x="173" y="639"/>
                  </a:lnTo>
                  <a:lnTo>
                    <a:pt x="181" y="628"/>
                  </a:lnTo>
                  <a:lnTo>
                    <a:pt x="189" y="618"/>
                  </a:lnTo>
                  <a:lnTo>
                    <a:pt x="195" y="614"/>
                  </a:lnTo>
                  <a:lnTo>
                    <a:pt x="211" y="617"/>
                  </a:lnTo>
                  <a:lnTo>
                    <a:pt x="227" y="620"/>
                  </a:lnTo>
                  <a:lnTo>
                    <a:pt x="243" y="622"/>
                  </a:lnTo>
                  <a:lnTo>
                    <a:pt x="260" y="624"/>
                  </a:lnTo>
                  <a:lnTo>
                    <a:pt x="278" y="628"/>
                  </a:lnTo>
                  <a:lnTo>
                    <a:pt x="294" y="630"/>
                  </a:lnTo>
                  <a:lnTo>
                    <a:pt x="311" y="632"/>
                  </a:lnTo>
                  <a:lnTo>
                    <a:pt x="328" y="636"/>
                  </a:lnTo>
                  <a:lnTo>
                    <a:pt x="357" y="644"/>
                  </a:lnTo>
                  <a:lnTo>
                    <a:pt x="377" y="654"/>
                  </a:lnTo>
                  <a:lnTo>
                    <a:pt x="391" y="666"/>
                  </a:lnTo>
                  <a:lnTo>
                    <a:pt x="399" y="678"/>
                  </a:lnTo>
                  <a:lnTo>
                    <a:pt x="402" y="689"/>
                  </a:lnTo>
                  <a:lnTo>
                    <a:pt x="403" y="698"/>
                  </a:lnTo>
                  <a:lnTo>
                    <a:pt x="402" y="705"/>
                  </a:lnTo>
                  <a:lnTo>
                    <a:pt x="402" y="707"/>
                  </a:lnTo>
                  <a:lnTo>
                    <a:pt x="403" y="705"/>
                  </a:lnTo>
                  <a:lnTo>
                    <a:pt x="408" y="697"/>
                  </a:lnTo>
                  <a:lnTo>
                    <a:pt x="411" y="686"/>
                  </a:lnTo>
                  <a:lnTo>
                    <a:pt x="413" y="673"/>
                  </a:lnTo>
                  <a:lnTo>
                    <a:pt x="409" y="659"/>
                  </a:lnTo>
                  <a:lnTo>
                    <a:pt x="399" y="645"/>
                  </a:lnTo>
                  <a:lnTo>
                    <a:pt x="380" y="632"/>
                  </a:lnTo>
                  <a:lnTo>
                    <a:pt x="351" y="623"/>
                  </a:lnTo>
                  <a:lnTo>
                    <a:pt x="337" y="620"/>
                  </a:lnTo>
                  <a:lnTo>
                    <a:pt x="322" y="616"/>
                  </a:lnTo>
                  <a:lnTo>
                    <a:pt x="307" y="614"/>
                  </a:lnTo>
                  <a:lnTo>
                    <a:pt x="292" y="612"/>
                  </a:lnTo>
                  <a:lnTo>
                    <a:pt x="278" y="609"/>
                  </a:lnTo>
                  <a:lnTo>
                    <a:pt x="264" y="607"/>
                  </a:lnTo>
                  <a:lnTo>
                    <a:pt x="250" y="603"/>
                  </a:lnTo>
                  <a:lnTo>
                    <a:pt x="236" y="600"/>
                  </a:lnTo>
                  <a:lnTo>
                    <a:pt x="224" y="597"/>
                  </a:lnTo>
                  <a:lnTo>
                    <a:pt x="211" y="593"/>
                  </a:lnTo>
                  <a:lnTo>
                    <a:pt x="199" y="587"/>
                  </a:lnTo>
                  <a:lnTo>
                    <a:pt x="189" y="582"/>
                  </a:lnTo>
                  <a:lnTo>
                    <a:pt x="177" y="575"/>
                  </a:lnTo>
                  <a:lnTo>
                    <a:pt x="168" y="567"/>
                  </a:lnTo>
                  <a:lnTo>
                    <a:pt x="159" y="557"/>
                  </a:lnTo>
                  <a:lnTo>
                    <a:pt x="151" y="547"/>
                  </a:lnTo>
                  <a:lnTo>
                    <a:pt x="141" y="527"/>
                  </a:lnTo>
                  <a:lnTo>
                    <a:pt x="136" y="509"/>
                  </a:lnTo>
                  <a:lnTo>
                    <a:pt x="135" y="491"/>
                  </a:lnTo>
                  <a:lnTo>
                    <a:pt x="138" y="474"/>
                  </a:lnTo>
                  <a:lnTo>
                    <a:pt x="143" y="459"/>
                  </a:lnTo>
                  <a:lnTo>
                    <a:pt x="151" y="446"/>
                  </a:lnTo>
                  <a:lnTo>
                    <a:pt x="159" y="434"/>
                  </a:lnTo>
                  <a:lnTo>
                    <a:pt x="167" y="424"/>
                  </a:lnTo>
                  <a:lnTo>
                    <a:pt x="186" y="427"/>
                  </a:lnTo>
                  <a:lnTo>
                    <a:pt x="206" y="429"/>
                  </a:lnTo>
                  <a:lnTo>
                    <a:pt x="226" y="433"/>
                  </a:lnTo>
                  <a:lnTo>
                    <a:pt x="247" y="434"/>
                  </a:lnTo>
                  <a:lnTo>
                    <a:pt x="269" y="436"/>
                  </a:lnTo>
                  <a:lnTo>
                    <a:pt x="289" y="439"/>
                  </a:lnTo>
                  <a:lnTo>
                    <a:pt x="311" y="442"/>
                  </a:lnTo>
                  <a:lnTo>
                    <a:pt x="333" y="446"/>
                  </a:lnTo>
                  <a:lnTo>
                    <a:pt x="361" y="453"/>
                  </a:lnTo>
                  <a:lnTo>
                    <a:pt x="381" y="464"/>
                  </a:lnTo>
                  <a:lnTo>
                    <a:pt x="398" y="477"/>
                  </a:lnTo>
                  <a:lnTo>
                    <a:pt x="409" y="491"/>
                  </a:lnTo>
                  <a:lnTo>
                    <a:pt x="416" y="503"/>
                  </a:lnTo>
                  <a:lnTo>
                    <a:pt x="419" y="515"/>
                  </a:lnTo>
                  <a:lnTo>
                    <a:pt x="422" y="523"/>
                  </a:lnTo>
                  <a:lnTo>
                    <a:pt x="422" y="525"/>
                  </a:lnTo>
                  <a:lnTo>
                    <a:pt x="424" y="522"/>
                  </a:lnTo>
                  <a:lnTo>
                    <a:pt x="428" y="514"/>
                  </a:lnTo>
                  <a:lnTo>
                    <a:pt x="431" y="501"/>
                  </a:lnTo>
                  <a:lnTo>
                    <a:pt x="432" y="487"/>
                  </a:lnTo>
                  <a:lnTo>
                    <a:pt x="426" y="471"/>
                  </a:lnTo>
                  <a:lnTo>
                    <a:pt x="413" y="456"/>
                  </a:lnTo>
                  <a:lnTo>
                    <a:pt x="387" y="442"/>
                  </a:lnTo>
                  <a:lnTo>
                    <a:pt x="348" y="4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21" name="Freeform 33"/>
            <p:cNvSpPr>
              <a:spLocks/>
            </p:cNvSpPr>
            <p:nvPr/>
          </p:nvSpPr>
          <p:spPr bwMode="auto">
            <a:xfrm>
              <a:off x="2878" y="2204"/>
              <a:ext cx="234" cy="462"/>
            </a:xfrm>
            <a:custGeom>
              <a:avLst/>
              <a:gdLst>
                <a:gd name="T0" fmla="*/ 8 w 468"/>
                <a:gd name="T1" fmla="*/ 2 h 923"/>
                <a:gd name="T2" fmla="*/ 8 w 468"/>
                <a:gd name="T3" fmla="*/ 3 h 923"/>
                <a:gd name="T4" fmla="*/ 10 w 468"/>
                <a:gd name="T5" fmla="*/ 4 h 923"/>
                <a:gd name="T6" fmla="*/ 12 w 468"/>
                <a:gd name="T7" fmla="*/ 3 h 923"/>
                <a:gd name="T8" fmla="*/ 10 w 468"/>
                <a:gd name="T9" fmla="*/ 3 h 923"/>
                <a:gd name="T10" fmla="*/ 10 w 468"/>
                <a:gd name="T11" fmla="*/ 2 h 923"/>
                <a:gd name="T12" fmla="*/ 13 w 468"/>
                <a:gd name="T13" fmla="*/ 5 h 923"/>
                <a:gd name="T14" fmla="*/ 12 w 468"/>
                <a:gd name="T15" fmla="*/ 6 h 923"/>
                <a:gd name="T16" fmla="*/ 10 w 468"/>
                <a:gd name="T17" fmla="*/ 6 h 923"/>
                <a:gd name="T18" fmla="*/ 10 w 468"/>
                <a:gd name="T19" fmla="*/ 5 h 923"/>
                <a:gd name="T20" fmla="*/ 11 w 468"/>
                <a:gd name="T21" fmla="*/ 5 h 923"/>
                <a:gd name="T22" fmla="*/ 7 w 468"/>
                <a:gd name="T23" fmla="*/ 6 h 923"/>
                <a:gd name="T24" fmla="*/ 1 w 468"/>
                <a:gd name="T25" fmla="*/ 5 h 923"/>
                <a:gd name="T26" fmla="*/ 1 w 468"/>
                <a:gd name="T27" fmla="*/ 5 h 923"/>
                <a:gd name="T28" fmla="*/ 2 w 468"/>
                <a:gd name="T29" fmla="*/ 6 h 923"/>
                <a:gd name="T30" fmla="*/ 6 w 468"/>
                <a:gd name="T31" fmla="*/ 6 h 923"/>
                <a:gd name="T32" fmla="*/ 11 w 468"/>
                <a:gd name="T33" fmla="*/ 7 h 923"/>
                <a:gd name="T34" fmla="*/ 12 w 468"/>
                <a:gd name="T35" fmla="*/ 11 h 923"/>
                <a:gd name="T36" fmla="*/ 10 w 468"/>
                <a:gd name="T37" fmla="*/ 12 h 923"/>
                <a:gd name="T38" fmla="*/ 6 w 468"/>
                <a:gd name="T39" fmla="*/ 12 h 923"/>
                <a:gd name="T40" fmla="*/ 2 w 468"/>
                <a:gd name="T41" fmla="*/ 11 h 923"/>
                <a:gd name="T42" fmla="*/ 2 w 468"/>
                <a:gd name="T43" fmla="*/ 8 h 923"/>
                <a:gd name="T44" fmla="*/ 1 w 468"/>
                <a:gd name="T45" fmla="*/ 9 h 923"/>
                <a:gd name="T46" fmla="*/ 2 w 468"/>
                <a:gd name="T47" fmla="*/ 12 h 923"/>
                <a:gd name="T48" fmla="*/ 6 w 468"/>
                <a:gd name="T49" fmla="*/ 12 h 923"/>
                <a:gd name="T50" fmla="*/ 10 w 468"/>
                <a:gd name="T51" fmla="*/ 14 h 923"/>
                <a:gd name="T52" fmla="*/ 12 w 468"/>
                <a:gd name="T53" fmla="*/ 18 h 923"/>
                <a:gd name="T54" fmla="*/ 10 w 468"/>
                <a:gd name="T55" fmla="*/ 18 h 923"/>
                <a:gd name="T56" fmla="*/ 6 w 468"/>
                <a:gd name="T57" fmla="*/ 18 h 923"/>
                <a:gd name="T58" fmla="*/ 3 w 468"/>
                <a:gd name="T59" fmla="*/ 16 h 923"/>
                <a:gd name="T60" fmla="*/ 3 w 468"/>
                <a:gd name="T61" fmla="*/ 14 h 923"/>
                <a:gd name="T62" fmla="*/ 2 w 468"/>
                <a:gd name="T63" fmla="*/ 16 h 923"/>
                <a:gd name="T64" fmla="*/ 4 w 468"/>
                <a:gd name="T65" fmla="*/ 18 h 923"/>
                <a:gd name="T66" fmla="*/ 8 w 468"/>
                <a:gd name="T67" fmla="*/ 19 h 923"/>
                <a:gd name="T68" fmla="*/ 11 w 468"/>
                <a:gd name="T69" fmla="*/ 21 h 923"/>
                <a:gd name="T70" fmla="*/ 10 w 468"/>
                <a:gd name="T71" fmla="*/ 25 h 923"/>
                <a:gd name="T72" fmla="*/ 10 w 468"/>
                <a:gd name="T73" fmla="*/ 24 h 923"/>
                <a:gd name="T74" fmla="*/ 7 w 468"/>
                <a:gd name="T75" fmla="*/ 23 h 923"/>
                <a:gd name="T76" fmla="*/ 4 w 468"/>
                <a:gd name="T77" fmla="*/ 23 h 923"/>
                <a:gd name="T78" fmla="*/ 3 w 468"/>
                <a:gd name="T79" fmla="*/ 20 h 923"/>
                <a:gd name="T80" fmla="*/ 3 w 468"/>
                <a:gd name="T81" fmla="*/ 22 h 923"/>
                <a:gd name="T82" fmla="*/ 5 w 468"/>
                <a:gd name="T83" fmla="*/ 24 h 923"/>
                <a:gd name="T84" fmla="*/ 8 w 468"/>
                <a:gd name="T85" fmla="*/ 24 h 923"/>
                <a:gd name="T86" fmla="*/ 10 w 468"/>
                <a:gd name="T87" fmla="*/ 28 h 923"/>
                <a:gd name="T88" fmla="*/ 9 w 468"/>
                <a:gd name="T89" fmla="*/ 29 h 923"/>
                <a:gd name="T90" fmla="*/ 11 w 468"/>
                <a:gd name="T91" fmla="*/ 26 h 923"/>
                <a:gd name="T92" fmla="*/ 12 w 468"/>
                <a:gd name="T93" fmla="*/ 22 h 923"/>
                <a:gd name="T94" fmla="*/ 11 w 468"/>
                <a:gd name="T95" fmla="*/ 19 h 923"/>
                <a:gd name="T96" fmla="*/ 13 w 468"/>
                <a:gd name="T97" fmla="*/ 16 h 923"/>
                <a:gd name="T98" fmla="*/ 11 w 468"/>
                <a:gd name="T99" fmla="*/ 13 h 923"/>
                <a:gd name="T100" fmla="*/ 12 w 468"/>
                <a:gd name="T101" fmla="*/ 11 h 923"/>
                <a:gd name="T102" fmla="*/ 13 w 468"/>
                <a:gd name="T103" fmla="*/ 8 h 923"/>
                <a:gd name="T104" fmla="*/ 14 w 468"/>
                <a:gd name="T105" fmla="*/ 6 h 923"/>
                <a:gd name="T106" fmla="*/ 15 w 468"/>
                <a:gd name="T107" fmla="*/ 4 h 923"/>
                <a:gd name="T108" fmla="*/ 14 w 468"/>
                <a:gd name="T109" fmla="*/ 2 h 923"/>
                <a:gd name="T110" fmla="*/ 11 w 468"/>
                <a:gd name="T111" fmla="*/ 1 h 92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68"/>
                <a:gd name="T169" fmla="*/ 0 h 923"/>
                <a:gd name="T170" fmla="*/ 468 w 468"/>
                <a:gd name="T171" fmla="*/ 923 h 92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68" h="923">
                  <a:moveTo>
                    <a:pt x="312" y="0"/>
                  </a:moveTo>
                  <a:lnTo>
                    <a:pt x="285" y="2"/>
                  </a:lnTo>
                  <a:lnTo>
                    <a:pt x="263" y="10"/>
                  </a:lnTo>
                  <a:lnTo>
                    <a:pt x="245" y="22"/>
                  </a:lnTo>
                  <a:lnTo>
                    <a:pt x="233" y="35"/>
                  </a:lnTo>
                  <a:lnTo>
                    <a:pt x="225" y="50"/>
                  </a:lnTo>
                  <a:lnTo>
                    <a:pt x="219" y="62"/>
                  </a:lnTo>
                  <a:lnTo>
                    <a:pt x="217" y="71"/>
                  </a:lnTo>
                  <a:lnTo>
                    <a:pt x="215" y="75"/>
                  </a:lnTo>
                  <a:lnTo>
                    <a:pt x="217" y="76"/>
                  </a:lnTo>
                  <a:lnTo>
                    <a:pt x="221" y="79"/>
                  </a:lnTo>
                  <a:lnTo>
                    <a:pt x="228" y="83"/>
                  </a:lnTo>
                  <a:lnTo>
                    <a:pt x="237" y="88"/>
                  </a:lnTo>
                  <a:lnTo>
                    <a:pt x="249" y="93"/>
                  </a:lnTo>
                  <a:lnTo>
                    <a:pt x="263" y="99"/>
                  </a:lnTo>
                  <a:lnTo>
                    <a:pt x="278" y="102"/>
                  </a:lnTo>
                  <a:lnTo>
                    <a:pt x="296" y="105"/>
                  </a:lnTo>
                  <a:lnTo>
                    <a:pt x="313" y="103"/>
                  </a:lnTo>
                  <a:lnTo>
                    <a:pt x="328" y="100"/>
                  </a:lnTo>
                  <a:lnTo>
                    <a:pt x="340" y="93"/>
                  </a:lnTo>
                  <a:lnTo>
                    <a:pt x="350" y="86"/>
                  </a:lnTo>
                  <a:lnTo>
                    <a:pt x="357" y="78"/>
                  </a:lnTo>
                  <a:lnTo>
                    <a:pt x="363" y="72"/>
                  </a:lnTo>
                  <a:lnTo>
                    <a:pt x="365" y="68"/>
                  </a:lnTo>
                  <a:lnTo>
                    <a:pt x="366" y="65"/>
                  </a:lnTo>
                  <a:lnTo>
                    <a:pt x="363" y="66"/>
                  </a:lnTo>
                  <a:lnTo>
                    <a:pt x="356" y="69"/>
                  </a:lnTo>
                  <a:lnTo>
                    <a:pt x="343" y="72"/>
                  </a:lnTo>
                  <a:lnTo>
                    <a:pt x="329" y="75"/>
                  </a:lnTo>
                  <a:lnTo>
                    <a:pt x="315" y="76"/>
                  </a:lnTo>
                  <a:lnTo>
                    <a:pt x="301" y="76"/>
                  </a:lnTo>
                  <a:lnTo>
                    <a:pt x="287" y="72"/>
                  </a:lnTo>
                  <a:lnTo>
                    <a:pt x="278" y="64"/>
                  </a:lnTo>
                  <a:lnTo>
                    <a:pt x="278" y="55"/>
                  </a:lnTo>
                  <a:lnTo>
                    <a:pt x="290" y="47"/>
                  </a:lnTo>
                  <a:lnTo>
                    <a:pt x="312" y="43"/>
                  </a:lnTo>
                  <a:lnTo>
                    <a:pt x="340" y="43"/>
                  </a:lnTo>
                  <a:lnTo>
                    <a:pt x="368" y="49"/>
                  </a:lnTo>
                  <a:lnTo>
                    <a:pt x="392" y="63"/>
                  </a:lnTo>
                  <a:lnTo>
                    <a:pt x="408" y="85"/>
                  </a:lnTo>
                  <a:lnTo>
                    <a:pt x="414" y="116"/>
                  </a:lnTo>
                  <a:lnTo>
                    <a:pt x="412" y="130"/>
                  </a:lnTo>
                  <a:lnTo>
                    <a:pt x="408" y="141"/>
                  </a:lnTo>
                  <a:lnTo>
                    <a:pt x="401" y="153"/>
                  </a:lnTo>
                  <a:lnTo>
                    <a:pt x="393" y="162"/>
                  </a:lnTo>
                  <a:lnTo>
                    <a:pt x="383" y="171"/>
                  </a:lnTo>
                  <a:lnTo>
                    <a:pt x="371" y="178"/>
                  </a:lnTo>
                  <a:lnTo>
                    <a:pt x="358" y="185"/>
                  </a:lnTo>
                  <a:lnTo>
                    <a:pt x="343" y="191"/>
                  </a:lnTo>
                  <a:lnTo>
                    <a:pt x="334" y="186"/>
                  </a:lnTo>
                  <a:lnTo>
                    <a:pt x="324" y="182"/>
                  </a:lnTo>
                  <a:lnTo>
                    <a:pt x="313" y="178"/>
                  </a:lnTo>
                  <a:lnTo>
                    <a:pt x="302" y="175"/>
                  </a:lnTo>
                  <a:lnTo>
                    <a:pt x="290" y="171"/>
                  </a:lnTo>
                  <a:lnTo>
                    <a:pt x="278" y="169"/>
                  </a:lnTo>
                  <a:lnTo>
                    <a:pt x="265" y="167"/>
                  </a:lnTo>
                  <a:lnTo>
                    <a:pt x="251" y="166"/>
                  </a:lnTo>
                  <a:lnTo>
                    <a:pt x="271" y="162"/>
                  </a:lnTo>
                  <a:lnTo>
                    <a:pt x="287" y="158"/>
                  </a:lnTo>
                  <a:lnTo>
                    <a:pt x="302" y="154"/>
                  </a:lnTo>
                  <a:lnTo>
                    <a:pt x="313" y="151"/>
                  </a:lnTo>
                  <a:lnTo>
                    <a:pt x="321" y="148"/>
                  </a:lnTo>
                  <a:lnTo>
                    <a:pt x="328" y="146"/>
                  </a:lnTo>
                  <a:lnTo>
                    <a:pt x="332" y="144"/>
                  </a:lnTo>
                  <a:lnTo>
                    <a:pt x="333" y="144"/>
                  </a:lnTo>
                  <a:lnTo>
                    <a:pt x="331" y="145"/>
                  </a:lnTo>
                  <a:lnTo>
                    <a:pt x="323" y="146"/>
                  </a:lnTo>
                  <a:lnTo>
                    <a:pt x="310" y="149"/>
                  </a:lnTo>
                  <a:lnTo>
                    <a:pt x="293" y="152"/>
                  </a:lnTo>
                  <a:lnTo>
                    <a:pt x="268" y="155"/>
                  </a:lnTo>
                  <a:lnTo>
                    <a:pt x="240" y="159"/>
                  </a:lnTo>
                  <a:lnTo>
                    <a:pt x="206" y="161"/>
                  </a:lnTo>
                  <a:lnTo>
                    <a:pt x="166" y="163"/>
                  </a:lnTo>
                  <a:lnTo>
                    <a:pt x="127" y="161"/>
                  </a:lnTo>
                  <a:lnTo>
                    <a:pt x="92" y="159"/>
                  </a:lnTo>
                  <a:lnTo>
                    <a:pt x="63" y="155"/>
                  </a:lnTo>
                  <a:lnTo>
                    <a:pt x="40" y="152"/>
                  </a:lnTo>
                  <a:lnTo>
                    <a:pt x="23" y="149"/>
                  </a:lnTo>
                  <a:lnTo>
                    <a:pt x="10" y="146"/>
                  </a:lnTo>
                  <a:lnTo>
                    <a:pt x="2" y="145"/>
                  </a:lnTo>
                  <a:lnTo>
                    <a:pt x="0" y="144"/>
                  </a:lnTo>
                  <a:lnTo>
                    <a:pt x="1" y="144"/>
                  </a:lnTo>
                  <a:lnTo>
                    <a:pt x="3" y="145"/>
                  </a:lnTo>
                  <a:lnTo>
                    <a:pt x="7" y="146"/>
                  </a:lnTo>
                  <a:lnTo>
                    <a:pt x="13" y="148"/>
                  </a:lnTo>
                  <a:lnTo>
                    <a:pt x="19" y="151"/>
                  </a:lnTo>
                  <a:lnTo>
                    <a:pt x="28" y="153"/>
                  </a:lnTo>
                  <a:lnTo>
                    <a:pt x="38" y="156"/>
                  </a:lnTo>
                  <a:lnTo>
                    <a:pt x="49" y="159"/>
                  </a:lnTo>
                  <a:lnTo>
                    <a:pt x="63" y="162"/>
                  </a:lnTo>
                  <a:lnTo>
                    <a:pt x="78" y="166"/>
                  </a:lnTo>
                  <a:lnTo>
                    <a:pt x="96" y="168"/>
                  </a:lnTo>
                  <a:lnTo>
                    <a:pt x="114" y="171"/>
                  </a:lnTo>
                  <a:lnTo>
                    <a:pt x="135" y="174"/>
                  </a:lnTo>
                  <a:lnTo>
                    <a:pt x="157" y="176"/>
                  </a:lnTo>
                  <a:lnTo>
                    <a:pt x="181" y="178"/>
                  </a:lnTo>
                  <a:lnTo>
                    <a:pt x="207" y="179"/>
                  </a:lnTo>
                  <a:lnTo>
                    <a:pt x="241" y="183"/>
                  </a:lnTo>
                  <a:lnTo>
                    <a:pt x="271" y="189"/>
                  </a:lnTo>
                  <a:lnTo>
                    <a:pt x="296" y="198"/>
                  </a:lnTo>
                  <a:lnTo>
                    <a:pt x="318" y="209"/>
                  </a:lnTo>
                  <a:lnTo>
                    <a:pt x="335" y="224"/>
                  </a:lnTo>
                  <a:lnTo>
                    <a:pt x="348" y="243"/>
                  </a:lnTo>
                  <a:lnTo>
                    <a:pt x="357" y="265"/>
                  </a:lnTo>
                  <a:lnTo>
                    <a:pt x="361" y="289"/>
                  </a:lnTo>
                  <a:lnTo>
                    <a:pt x="361" y="308"/>
                  </a:lnTo>
                  <a:lnTo>
                    <a:pt x="358" y="326"/>
                  </a:lnTo>
                  <a:lnTo>
                    <a:pt x="354" y="342"/>
                  </a:lnTo>
                  <a:lnTo>
                    <a:pt x="349" y="355"/>
                  </a:lnTo>
                  <a:lnTo>
                    <a:pt x="342" y="366"/>
                  </a:lnTo>
                  <a:lnTo>
                    <a:pt x="336" y="375"/>
                  </a:lnTo>
                  <a:lnTo>
                    <a:pt x="331" y="382"/>
                  </a:lnTo>
                  <a:lnTo>
                    <a:pt x="326" y="388"/>
                  </a:lnTo>
                  <a:lnTo>
                    <a:pt x="309" y="381"/>
                  </a:lnTo>
                  <a:lnTo>
                    <a:pt x="289" y="375"/>
                  </a:lnTo>
                  <a:lnTo>
                    <a:pt x="270" y="371"/>
                  </a:lnTo>
                  <a:lnTo>
                    <a:pt x="248" y="368"/>
                  </a:lnTo>
                  <a:lnTo>
                    <a:pt x="225" y="366"/>
                  </a:lnTo>
                  <a:lnTo>
                    <a:pt x="202" y="365"/>
                  </a:lnTo>
                  <a:lnTo>
                    <a:pt x="180" y="364"/>
                  </a:lnTo>
                  <a:lnTo>
                    <a:pt x="157" y="363"/>
                  </a:lnTo>
                  <a:lnTo>
                    <a:pt x="135" y="360"/>
                  </a:lnTo>
                  <a:lnTo>
                    <a:pt x="115" y="358"/>
                  </a:lnTo>
                  <a:lnTo>
                    <a:pt x="96" y="355"/>
                  </a:lnTo>
                  <a:lnTo>
                    <a:pt x="78" y="350"/>
                  </a:lnTo>
                  <a:lnTo>
                    <a:pt x="63" y="343"/>
                  </a:lnTo>
                  <a:lnTo>
                    <a:pt x="52" y="334"/>
                  </a:lnTo>
                  <a:lnTo>
                    <a:pt x="43" y="322"/>
                  </a:lnTo>
                  <a:lnTo>
                    <a:pt x="37" y="308"/>
                  </a:lnTo>
                  <a:lnTo>
                    <a:pt x="34" y="284"/>
                  </a:lnTo>
                  <a:lnTo>
                    <a:pt x="37" y="265"/>
                  </a:lnTo>
                  <a:lnTo>
                    <a:pt x="43" y="251"/>
                  </a:lnTo>
                  <a:lnTo>
                    <a:pt x="48" y="243"/>
                  </a:lnTo>
                  <a:lnTo>
                    <a:pt x="44" y="249"/>
                  </a:lnTo>
                  <a:lnTo>
                    <a:pt x="37" y="255"/>
                  </a:lnTo>
                  <a:lnTo>
                    <a:pt x="31" y="264"/>
                  </a:lnTo>
                  <a:lnTo>
                    <a:pt x="25" y="274"/>
                  </a:lnTo>
                  <a:lnTo>
                    <a:pt x="19" y="285"/>
                  </a:lnTo>
                  <a:lnTo>
                    <a:pt x="16" y="297"/>
                  </a:lnTo>
                  <a:lnTo>
                    <a:pt x="15" y="311"/>
                  </a:lnTo>
                  <a:lnTo>
                    <a:pt x="16" y="323"/>
                  </a:lnTo>
                  <a:lnTo>
                    <a:pt x="22" y="337"/>
                  </a:lnTo>
                  <a:lnTo>
                    <a:pt x="32" y="349"/>
                  </a:lnTo>
                  <a:lnTo>
                    <a:pt x="46" y="358"/>
                  </a:lnTo>
                  <a:lnTo>
                    <a:pt x="63" y="365"/>
                  </a:lnTo>
                  <a:lnTo>
                    <a:pt x="83" y="371"/>
                  </a:lnTo>
                  <a:lnTo>
                    <a:pt x="105" y="374"/>
                  </a:lnTo>
                  <a:lnTo>
                    <a:pt x="128" y="378"/>
                  </a:lnTo>
                  <a:lnTo>
                    <a:pt x="151" y="380"/>
                  </a:lnTo>
                  <a:lnTo>
                    <a:pt x="176" y="383"/>
                  </a:lnTo>
                  <a:lnTo>
                    <a:pt x="200" y="386"/>
                  </a:lnTo>
                  <a:lnTo>
                    <a:pt x="223" y="389"/>
                  </a:lnTo>
                  <a:lnTo>
                    <a:pt x="247" y="394"/>
                  </a:lnTo>
                  <a:lnTo>
                    <a:pt x="267" y="400"/>
                  </a:lnTo>
                  <a:lnTo>
                    <a:pt x="286" y="408"/>
                  </a:lnTo>
                  <a:lnTo>
                    <a:pt x="301" y="417"/>
                  </a:lnTo>
                  <a:lnTo>
                    <a:pt x="313" y="429"/>
                  </a:lnTo>
                  <a:lnTo>
                    <a:pt x="332" y="457"/>
                  </a:lnTo>
                  <a:lnTo>
                    <a:pt x="344" y="484"/>
                  </a:lnTo>
                  <a:lnTo>
                    <a:pt x="353" y="508"/>
                  </a:lnTo>
                  <a:lnTo>
                    <a:pt x="356" y="530"/>
                  </a:lnTo>
                  <a:lnTo>
                    <a:pt x="356" y="550"/>
                  </a:lnTo>
                  <a:lnTo>
                    <a:pt x="353" y="568"/>
                  </a:lnTo>
                  <a:lnTo>
                    <a:pt x="349" y="584"/>
                  </a:lnTo>
                  <a:lnTo>
                    <a:pt x="343" y="597"/>
                  </a:lnTo>
                  <a:lnTo>
                    <a:pt x="329" y="585"/>
                  </a:lnTo>
                  <a:lnTo>
                    <a:pt x="312" y="577"/>
                  </a:lnTo>
                  <a:lnTo>
                    <a:pt x="294" y="570"/>
                  </a:lnTo>
                  <a:lnTo>
                    <a:pt x="273" y="565"/>
                  </a:lnTo>
                  <a:lnTo>
                    <a:pt x="252" y="562"/>
                  </a:lnTo>
                  <a:lnTo>
                    <a:pt x="229" y="560"/>
                  </a:lnTo>
                  <a:lnTo>
                    <a:pt x="207" y="557"/>
                  </a:lnTo>
                  <a:lnTo>
                    <a:pt x="184" y="555"/>
                  </a:lnTo>
                  <a:lnTo>
                    <a:pt x="162" y="553"/>
                  </a:lnTo>
                  <a:lnTo>
                    <a:pt x="142" y="550"/>
                  </a:lnTo>
                  <a:lnTo>
                    <a:pt x="122" y="546"/>
                  </a:lnTo>
                  <a:lnTo>
                    <a:pt x="105" y="540"/>
                  </a:lnTo>
                  <a:lnTo>
                    <a:pt x="90" y="533"/>
                  </a:lnTo>
                  <a:lnTo>
                    <a:pt x="77" y="524"/>
                  </a:lnTo>
                  <a:lnTo>
                    <a:pt x="69" y="511"/>
                  </a:lnTo>
                  <a:lnTo>
                    <a:pt x="63" y="496"/>
                  </a:lnTo>
                  <a:lnTo>
                    <a:pt x="61" y="472"/>
                  </a:lnTo>
                  <a:lnTo>
                    <a:pt x="63" y="453"/>
                  </a:lnTo>
                  <a:lnTo>
                    <a:pt x="69" y="439"/>
                  </a:lnTo>
                  <a:lnTo>
                    <a:pt x="74" y="431"/>
                  </a:lnTo>
                  <a:lnTo>
                    <a:pt x="69" y="436"/>
                  </a:lnTo>
                  <a:lnTo>
                    <a:pt x="64" y="443"/>
                  </a:lnTo>
                  <a:lnTo>
                    <a:pt x="59" y="451"/>
                  </a:lnTo>
                  <a:lnTo>
                    <a:pt x="53" y="462"/>
                  </a:lnTo>
                  <a:lnTo>
                    <a:pt x="48" y="473"/>
                  </a:lnTo>
                  <a:lnTo>
                    <a:pt x="45" y="485"/>
                  </a:lnTo>
                  <a:lnTo>
                    <a:pt x="44" y="499"/>
                  </a:lnTo>
                  <a:lnTo>
                    <a:pt x="45" y="511"/>
                  </a:lnTo>
                  <a:lnTo>
                    <a:pt x="49" y="525"/>
                  </a:lnTo>
                  <a:lnTo>
                    <a:pt x="59" y="538"/>
                  </a:lnTo>
                  <a:lnTo>
                    <a:pt x="71" y="547"/>
                  </a:lnTo>
                  <a:lnTo>
                    <a:pt x="86" y="555"/>
                  </a:lnTo>
                  <a:lnTo>
                    <a:pt x="102" y="561"/>
                  </a:lnTo>
                  <a:lnTo>
                    <a:pt x="122" y="565"/>
                  </a:lnTo>
                  <a:lnTo>
                    <a:pt x="143" y="570"/>
                  </a:lnTo>
                  <a:lnTo>
                    <a:pt x="164" y="573"/>
                  </a:lnTo>
                  <a:lnTo>
                    <a:pt x="185" y="577"/>
                  </a:lnTo>
                  <a:lnTo>
                    <a:pt x="207" y="582"/>
                  </a:lnTo>
                  <a:lnTo>
                    <a:pt x="229" y="585"/>
                  </a:lnTo>
                  <a:lnTo>
                    <a:pt x="249" y="591"/>
                  </a:lnTo>
                  <a:lnTo>
                    <a:pt x="267" y="598"/>
                  </a:lnTo>
                  <a:lnTo>
                    <a:pt x="285" y="606"/>
                  </a:lnTo>
                  <a:lnTo>
                    <a:pt x="298" y="615"/>
                  </a:lnTo>
                  <a:lnTo>
                    <a:pt x="310" y="628"/>
                  </a:lnTo>
                  <a:lnTo>
                    <a:pt x="326" y="655"/>
                  </a:lnTo>
                  <a:lnTo>
                    <a:pt x="334" y="681"/>
                  </a:lnTo>
                  <a:lnTo>
                    <a:pt x="338" y="704"/>
                  </a:lnTo>
                  <a:lnTo>
                    <a:pt x="335" y="724"/>
                  </a:lnTo>
                  <a:lnTo>
                    <a:pt x="329" y="742"/>
                  </a:lnTo>
                  <a:lnTo>
                    <a:pt x="323" y="758"/>
                  </a:lnTo>
                  <a:lnTo>
                    <a:pt x="315" y="771"/>
                  </a:lnTo>
                  <a:lnTo>
                    <a:pt x="308" y="780"/>
                  </a:lnTo>
                  <a:lnTo>
                    <a:pt x="306" y="777"/>
                  </a:lnTo>
                  <a:lnTo>
                    <a:pt x="305" y="775"/>
                  </a:lnTo>
                  <a:lnTo>
                    <a:pt x="304" y="773"/>
                  </a:lnTo>
                  <a:lnTo>
                    <a:pt x="302" y="771"/>
                  </a:lnTo>
                  <a:lnTo>
                    <a:pt x="293" y="760"/>
                  </a:lnTo>
                  <a:lnTo>
                    <a:pt x="280" y="751"/>
                  </a:lnTo>
                  <a:lnTo>
                    <a:pt x="266" y="744"/>
                  </a:lnTo>
                  <a:lnTo>
                    <a:pt x="251" y="739"/>
                  </a:lnTo>
                  <a:lnTo>
                    <a:pt x="235" y="736"/>
                  </a:lnTo>
                  <a:lnTo>
                    <a:pt x="218" y="733"/>
                  </a:lnTo>
                  <a:lnTo>
                    <a:pt x="199" y="730"/>
                  </a:lnTo>
                  <a:lnTo>
                    <a:pt x="182" y="728"/>
                  </a:lnTo>
                  <a:lnTo>
                    <a:pt x="165" y="726"/>
                  </a:lnTo>
                  <a:lnTo>
                    <a:pt x="149" y="723"/>
                  </a:lnTo>
                  <a:lnTo>
                    <a:pt x="132" y="719"/>
                  </a:lnTo>
                  <a:lnTo>
                    <a:pt x="119" y="714"/>
                  </a:lnTo>
                  <a:lnTo>
                    <a:pt x="107" y="708"/>
                  </a:lnTo>
                  <a:lnTo>
                    <a:pt x="97" y="699"/>
                  </a:lnTo>
                  <a:lnTo>
                    <a:pt x="90" y="689"/>
                  </a:lnTo>
                  <a:lnTo>
                    <a:pt x="86" y="676"/>
                  </a:lnTo>
                  <a:lnTo>
                    <a:pt x="85" y="656"/>
                  </a:lnTo>
                  <a:lnTo>
                    <a:pt x="87" y="641"/>
                  </a:lnTo>
                  <a:lnTo>
                    <a:pt x="91" y="631"/>
                  </a:lnTo>
                  <a:lnTo>
                    <a:pt x="96" y="624"/>
                  </a:lnTo>
                  <a:lnTo>
                    <a:pt x="87" y="633"/>
                  </a:lnTo>
                  <a:lnTo>
                    <a:pt x="78" y="648"/>
                  </a:lnTo>
                  <a:lnTo>
                    <a:pt x="73" y="667"/>
                  </a:lnTo>
                  <a:lnTo>
                    <a:pt x="71" y="689"/>
                  </a:lnTo>
                  <a:lnTo>
                    <a:pt x="75" y="700"/>
                  </a:lnTo>
                  <a:lnTo>
                    <a:pt x="82" y="711"/>
                  </a:lnTo>
                  <a:lnTo>
                    <a:pt x="91" y="718"/>
                  </a:lnTo>
                  <a:lnTo>
                    <a:pt x="101" y="724"/>
                  </a:lnTo>
                  <a:lnTo>
                    <a:pt x="115" y="730"/>
                  </a:lnTo>
                  <a:lnTo>
                    <a:pt x="129" y="735"/>
                  </a:lnTo>
                  <a:lnTo>
                    <a:pt x="145" y="738"/>
                  </a:lnTo>
                  <a:lnTo>
                    <a:pt x="161" y="742"/>
                  </a:lnTo>
                  <a:lnTo>
                    <a:pt x="177" y="745"/>
                  </a:lnTo>
                  <a:lnTo>
                    <a:pt x="195" y="749"/>
                  </a:lnTo>
                  <a:lnTo>
                    <a:pt x="211" y="753"/>
                  </a:lnTo>
                  <a:lnTo>
                    <a:pt x="226" y="758"/>
                  </a:lnTo>
                  <a:lnTo>
                    <a:pt x="240" y="764"/>
                  </a:lnTo>
                  <a:lnTo>
                    <a:pt x="252" y="771"/>
                  </a:lnTo>
                  <a:lnTo>
                    <a:pt x="264" y="779"/>
                  </a:lnTo>
                  <a:lnTo>
                    <a:pt x="272" y="789"/>
                  </a:lnTo>
                  <a:lnTo>
                    <a:pt x="286" y="818"/>
                  </a:lnTo>
                  <a:lnTo>
                    <a:pt x="291" y="843"/>
                  </a:lnTo>
                  <a:lnTo>
                    <a:pt x="290" y="866"/>
                  </a:lnTo>
                  <a:lnTo>
                    <a:pt x="286" y="885"/>
                  </a:lnTo>
                  <a:lnTo>
                    <a:pt x="278" y="901"/>
                  </a:lnTo>
                  <a:lnTo>
                    <a:pt x="270" y="912"/>
                  </a:lnTo>
                  <a:lnTo>
                    <a:pt x="264" y="920"/>
                  </a:lnTo>
                  <a:lnTo>
                    <a:pt x="261" y="923"/>
                  </a:lnTo>
                  <a:lnTo>
                    <a:pt x="265" y="920"/>
                  </a:lnTo>
                  <a:lnTo>
                    <a:pt x="275" y="913"/>
                  </a:lnTo>
                  <a:lnTo>
                    <a:pt x="288" y="902"/>
                  </a:lnTo>
                  <a:lnTo>
                    <a:pt x="302" y="886"/>
                  </a:lnTo>
                  <a:lnTo>
                    <a:pt x="315" y="866"/>
                  </a:lnTo>
                  <a:lnTo>
                    <a:pt x="321" y="843"/>
                  </a:lnTo>
                  <a:lnTo>
                    <a:pt x="321" y="817"/>
                  </a:lnTo>
                  <a:lnTo>
                    <a:pt x="311" y="787"/>
                  </a:lnTo>
                  <a:lnTo>
                    <a:pt x="324" y="777"/>
                  </a:lnTo>
                  <a:lnTo>
                    <a:pt x="340" y="762"/>
                  </a:lnTo>
                  <a:lnTo>
                    <a:pt x="355" y="745"/>
                  </a:lnTo>
                  <a:lnTo>
                    <a:pt x="369" y="723"/>
                  </a:lnTo>
                  <a:lnTo>
                    <a:pt x="377" y="698"/>
                  </a:lnTo>
                  <a:lnTo>
                    <a:pt x="378" y="669"/>
                  </a:lnTo>
                  <a:lnTo>
                    <a:pt x="370" y="638"/>
                  </a:lnTo>
                  <a:lnTo>
                    <a:pt x="350" y="605"/>
                  </a:lnTo>
                  <a:lnTo>
                    <a:pt x="349" y="603"/>
                  </a:lnTo>
                  <a:lnTo>
                    <a:pt x="348" y="602"/>
                  </a:lnTo>
                  <a:lnTo>
                    <a:pt x="361" y="588"/>
                  </a:lnTo>
                  <a:lnTo>
                    <a:pt x="372" y="570"/>
                  </a:lnTo>
                  <a:lnTo>
                    <a:pt x="384" y="549"/>
                  </a:lnTo>
                  <a:lnTo>
                    <a:pt x="391" y="525"/>
                  </a:lnTo>
                  <a:lnTo>
                    <a:pt x="393" y="499"/>
                  </a:lnTo>
                  <a:lnTo>
                    <a:pt x="388" y="471"/>
                  </a:lnTo>
                  <a:lnTo>
                    <a:pt x="376" y="440"/>
                  </a:lnTo>
                  <a:lnTo>
                    <a:pt x="353" y="408"/>
                  </a:lnTo>
                  <a:lnTo>
                    <a:pt x="348" y="403"/>
                  </a:lnTo>
                  <a:lnTo>
                    <a:pt x="343" y="400"/>
                  </a:lnTo>
                  <a:lnTo>
                    <a:pt x="339" y="396"/>
                  </a:lnTo>
                  <a:lnTo>
                    <a:pt x="333" y="393"/>
                  </a:lnTo>
                  <a:lnTo>
                    <a:pt x="341" y="388"/>
                  </a:lnTo>
                  <a:lnTo>
                    <a:pt x="351" y="380"/>
                  </a:lnTo>
                  <a:lnTo>
                    <a:pt x="362" y="371"/>
                  </a:lnTo>
                  <a:lnTo>
                    <a:pt x="373" y="358"/>
                  </a:lnTo>
                  <a:lnTo>
                    <a:pt x="383" y="344"/>
                  </a:lnTo>
                  <a:lnTo>
                    <a:pt x="391" y="327"/>
                  </a:lnTo>
                  <a:lnTo>
                    <a:pt x="397" y="306"/>
                  </a:lnTo>
                  <a:lnTo>
                    <a:pt x="400" y="283"/>
                  </a:lnTo>
                  <a:lnTo>
                    <a:pt x="399" y="266"/>
                  </a:lnTo>
                  <a:lnTo>
                    <a:pt x="395" y="251"/>
                  </a:lnTo>
                  <a:lnTo>
                    <a:pt x="388" y="236"/>
                  </a:lnTo>
                  <a:lnTo>
                    <a:pt x="380" y="222"/>
                  </a:lnTo>
                  <a:lnTo>
                    <a:pt x="393" y="217"/>
                  </a:lnTo>
                  <a:lnTo>
                    <a:pt x="404" y="212"/>
                  </a:lnTo>
                  <a:lnTo>
                    <a:pt x="416" y="206"/>
                  </a:lnTo>
                  <a:lnTo>
                    <a:pt x="426" y="199"/>
                  </a:lnTo>
                  <a:lnTo>
                    <a:pt x="436" y="191"/>
                  </a:lnTo>
                  <a:lnTo>
                    <a:pt x="444" y="183"/>
                  </a:lnTo>
                  <a:lnTo>
                    <a:pt x="452" y="174"/>
                  </a:lnTo>
                  <a:lnTo>
                    <a:pt x="457" y="163"/>
                  </a:lnTo>
                  <a:lnTo>
                    <a:pt x="464" y="147"/>
                  </a:lnTo>
                  <a:lnTo>
                    <a:pt x="468" y="132"/>
                  </a:lnTo>
                  <a:lnTo>
                    <a:pt x="468" y="117"/>
                  </a:lnTo>
                  <a:lnTo>
                    <a:pt x="465" y="102"/>
                  </a:lnTo>
                  <a:lnTo>
                    <a:pt x="461" y="88"/>
                  </a:lnTo>
                  <a:lnTo>
                    <a:pt x="453" y="75"/>
                  </a:lnTo>
                  <a:lnTo>
                    <a:pt x="444" y="62"/>
                  </a:lnTo>
                  <a:lnTo>
                    <a:pt x="433" y="50"/>
                  </a:lnTo>
                  <a:lnTo>
                    <a:pt x="421" y="40"/>
                  </a:lnTo>
                  <a:lnTo>
                    <a:pt x="407" y="30"/>
                  </a:lnTo>
                  <a:lnTo>
                    <a:pt x="392" y="22"/>
                  </a:lnTo>
                  <a:lnTo>
                    <a:pt x="377" y="15"/>
                  </a:lnTo>
                  <a:lnTo>
                    <a:pt x="361" y="9"/>
                  </a:lnTo>
                  <a:lnTo>
                    <a:pt x="344" y="4"/>
                  </a:lnTo>
                  <a:lnTo>
                    <a:pt x="328" y="1"/>
                  </a:lnTo>
                  <a:lnTo>
                    <a:pt x="3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22" name="Freeform 34"/>
            <p:cNvSpPr>
              <a:spLocks/>
            </p:cNvSpPr>
            <p:nvPr/>
          </p:nvSpPr>
          <p:spPr bwMode="auto">
            <a:xfrm>
              <a:off x="2895" y="2212"/>
              <a:ext cx="12" cy="12"/>
            </a:xfrm>
            <a:custGeom>
              <a:avLst/>
              <a:gdLst>
                <a:gd name="T0" fmla="*/ 0 w 26"/>
                <a:gd name="T1" fmla="*/ 1 h 24"/>
                <a:gd name="T2" fmla="*/ 0 w 26"/>
                <a:gd name="T3" fmla="*/ 1 h 24"/>
                <a:gd name="T4" fmla="*/ 0 w 26"/>
                <a:gd name="T5" fmla="*/ 1 h 24"/>
                <a:gd name="T6" fmla="*/ 0 w 26"/>
                <a:gd name="T7" fmla="*/ 1 h 24"/>
                <a:gd name="T8" fmla="*/ 0 w 26"/>
                <a:gd name="T9" fmla="*/ 1 h 24"/>
                <a:gd name="T10" fmla="*/ 0 w 26"/>
                <a:gd name="T11" fmla="*/ 1 h 24"/>
                <a:gd name="T12" fmla="*/ 0 w 26"/>
                <a:gd name="T13" fmla="*/ 1 h 24"/>
                <a:gd name="T14" fmla="*/ 0 w 26"/>
                <a:gd name="T15" fmla="*/ 1 h 24"/>
                <a:gd name="T16" fmla="*/ 0 w 26"/>
                <a:gd name="T17" fmla="*/ 0 h 24"/>
                <a:gd name="T18" fmla="*/ 0 w 26"/>
                <a:gd name="T19" fmla="*/ 1 h 24"/>
                <a:gd name="T20" fmla="*/ 0 w 26"/>
                <a:gd name="T21" fmla="*/ 1 h 24"/>
                <a:gd name="T22" fmla="*/ 0 w 26"/>
                <a:gd name="T23" fmla="*/ 1 h 24"/>
                <a:gd name="T24" fmla="*/ 0 w 26"/>
                <a:gd name="T25" fmla="*/ 1 h 24"/>
                <a:gd name="T26" fmla="*/ 0 w 26"/>
                <a:gd name="T27" fmla="*/ 1 h 24"/>
                <a:gd name="T28" fmla="*/ 0 w 26"/>
                <a:gd name="T29" fmla="*/ 1 h 24"/>
                <a:gd name="T30" fmla="*/ 0 w 26"/>
                <a:gd name="T31" fmla="*/ 1 h 24"/>
                <a:gd name="T32" fmla="*/ 0 w 26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6"/>
                <a:gd name="T52" fmla="*/ 0 h 24"/>
                <a:gd name="T53" fmla="*/ 26 w 26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6" h="24">
                  <a:moveTo>
                    <a:pt x="13" y="24"/>
                  </a:moveTo>
                  <a:lnTo>
                    <a:pt x="18" y="23"/>
                  </a:lnTo>
                  <a:lnTo>
                    <a:pt x="22" y="21"/>
                  </a:lnTo>
                  <a:lnTo>
                    <a:pt x="25" y="17"/>
                  </a:lnTo>
                  <a:lnTo>
                    <a:pt x="26" y="12"/>
                  </a:lnTo>
                  <a:lnTo>
                    <a:pt x="25" y="8"/>
                  </a:lnTo>
                  <a:lnTo>
                    <a:pt x="22" y="3"/>
                  </a:lnTo>
                  <a:lnTo>
                    <a:pt x="18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1" y="8"/>
                  </a:lnTo>
                  <a:lnTo>
                    <a:pt x="0" y="12"/>
                  </a:lnTo>
                  <a:lnTo>
                    <a:pt x="1" y="17"/>
                  </a:lnTo>
                  <a:lnTo>
                    <a:pt x="4" y="21"/>
                  </a:lnTo>
                  <a:lnTo>
                    <a:pt x="8" y="23"/>
                  </a:lnTo>
                  <a:lnTo>
                    <a:pt x="13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23" name="Freeform 35"/>
            <p:cNvSpPr>
              <a:spLocks/>
            </p:cNvSpPr>
            <p:nvPr/>
          </p:nvSpPr>
          <p:spPr bwMode="auto">
            <a:xfrm>
              <a:off x="3013" y="2212"/>
              <a:ext cx="13" cy="12"/>
            </a:xfrm>
            <a:custGeom>
              <a:avLst/>
              <a:gdLst>
                <a:gd name="T0" fmla="*/ 1 w 25"/>
                <a:gd name="T1" fmla="*/ 1 h 24"/>
                <a:gd name="T2" fmla="*/ 1 w 25"/>
                <a:gd name="T3" fmla="*/ 1 h 24"/>
                <a:gd name="T4" fmla="*/ 1 w 25"/>
                <a:gd name="T5" fmla="*/ 1 h 24"/>
                <a:gd name="T6" fmla="*/ 1 w 25"/>
                <a:gd name="T7" fmla="*/ 1 h 24"/>
                <a:gd name="T8" fmla="*/ 1 w 25"/>
                <a:gd name="T9" fmla="*/ 1 h 24"/>
                <a:gd name="T10" fmla="*/ 1 w 25"/>
                <a:gd name="T11" fmla="*/ 1 h 24"/>
                <a:gd name="T12" fmla="*/ 1 w 25"/>
                <a:gd name="T13" fmla="*/ 1 h 24"/>
                <a:gd name="T14" fmla="*/ 1 w 25"/>
                <a:gd name="T15" fmla="*/ 1 h 24"/>
                <a:gd name="T16" fmla="*/ 1 w 25"/>
                <a:gd name="T17" fmla="*/ 0 h 24"/>
                <a:gd name="T18" fmla="*/ 1 w 25"/>
                <a:gd name="T19" fmla="*/ 1 h 24"/>
                <a:gd name="T20" fmla="*/ 1 w 25"/>
                <a:gd name="T21" fmla="*/ 1 h 24"/>
                <a:gd name="T22" fmla="*/ 1 w 25"/>
                <a:gd name="T23" fmla="*/ 1 h 24"/>
                <a:gd name="T24" fmla="*/ 0 w 25"/>
                <a:gd name="T25" fmla="*/ 1 h 24"/>
                <a:gd name="T26" fmla="*/ 1 w 25"/>
                <a:gd name="T27" fmla="*/ 1 h 24"/>
                <a:gd name="T28" fmla="*/ 1 w 25"/>
                <a:gd name="T29" fmla="*/ 1 h 24"/>
                <a:gd name="T30" fmla="*/ 1 w 25"/>
                <a:gd name="T31" fmla="*/ 1 h 24"/>
                <a:gd name="T32" fmla="*/ 1 w 25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5"/>
                <a:gd name="T52" fmla="*/ 0 h 24"/>
                <a:gd name="T53" fmla="*/ 25 w 25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5" h="24">
                  <a:moveTo>
                    <a:pt x="12" y="24"/>
                  </a:moveTo>
                  <a:lnTo>
                    <a:pt x="17" y="23"/>
                  </a:lnTo>
                  <a:lnTo>
                    <a:pt x="22" y="21"/>
                  </a:lnTo>
                  <a:lnTo>
                    <a:pt x="24" y="17"/>
                  </a:lnTo>
                  <a:lnTo>
                    <a:pt x="25" y="12"/>
                  </a:lnTo>
                  <a:lnTo>
                    <a:pt x="24" y="8"/>
                  </a:lnTo>
                  <a:lnTo>
                    <a:pt x="22" y="3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1" y="8"/>
                  </a:lnTo>
                  <a:lnTo>
                    <a:pt x="0" y="12"/>
                  </a:lnTo>
                  <a:lnTo>
                    <a:pt x="1" y="17"/>
                  </a:lnTo>
                  <a:lnTo>
                    <a:pt x="3" y="21"/>
                  </a:lnTo>
                  <a:lnTo>
                    <a:pt x="8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4278" name="Picture 36" descr="j030525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163" y="4343400"/>
            <a:ext cx="1138237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9" name="Picture 37" descr="j020546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4800600"/>
            <a:ext cx="181927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0" name="Picture 38" descr="j019975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563" y="1219200"/>
            <a:ext cx="1724025" cy="176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1" name="Picture 39" descr="MPj03960840000[1]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63" y="3898900"/>
            <a:ext cx="14478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3" name="Line 41"/>
          <p:cNvSpPr>
            <a:spLocks noChangeShapeType="1"/>
          </p:cNvSpPr>
          <p:nvPr/>
        </p:nvSpPr>
        <p:spPr bwMode="auto">
          <a:xfrm>
            <a:off x="6248400" y="5257800"/>
            <a:ext cx="1524000" cy="533400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42"/>
          <p:cNvSpPr>
            <a:spLocks noChangeShapeType="1"/>
          </p:cNvSpPr>
          <p:nvPr/>
        </p:nvSpPr>
        <p:spPr bwMode="auto">
          <a:xfrm flipV="1">
            <a:off x="1981200" y="5105400"/>
            <a:ext cx="914400" cy="304800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43"/>
          <p:cNvSpPr>
            <a:spLocks noChangeShapeType="1"/>
          </p:cNvSpPr>
          <p:nvPr/>
        </p:nvSpPr>
        <p:spPr bwMode="auto">
          <a:xfrm flipV="1">
            <a:off x="5791200" y="2514600"/>
            <a:ext cx="1066800" cy="1066800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Rectangle 44"/>
          <p:cNvSpPr>
            <a:spLocks noChangeArrowheads="1"/>
          </p:cNvSpPr>
          <p:nvPr/>
        </p:nvSpPr>
        <p:spPr bwMode="auto">
          <a:xfrm>
            <a:off x="2519363" y="3613150"/>
            <a:ext cx="5029200" cy="1524000"/>
          </a:xfrm>
          <a:prstGeom prst="rect">
            <a:avLst/>
          </a:prstGeom>
          <a:solidFill>
            <a:srgbClr val="CCFFFF">
              <a:alpha val="14902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Patient-Centered</a:t>
            </a:r>
          </a:p>
          <a:p>
            <a:pPr algn="ctr"/>
            <a:r>
              <a:rPr lang="en-US" sz="2000" b="1"/>
              <a:t>Medical Home</a:t>
            </a:r>
          </a:p>
        </p:txBody>
      </p:sp>
      <p:sp>
        <p:nvSpPr>
          <p:cNvPr id="54287" name="Text Box 45"/>
          <p:cNvSpPr txBox="1">
            <a:spLocks noChangeArrowheads="1"/>
          </p:cNvSpPr>
          <p:nvPr/>
        </p:nvSpPr>
        <p:spPr bwMode="auto">
          <a:xfrm>
            <a:off x="304800" y="2971800"/>
            <a:ext cx="23574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/>
              <a:t>Sub-specialist and Ancillary Services </a:t>
            </a:r>
          </a:p>
        </p:txBody>
      </p:sp>
      <p:sp>
        <p:nvSpPr>
          <p:cNvPr id="54288" name="Line 46"/>
          <p:cNvSpPr>
            <a:spLocks noChangeShapeType="1"/>
          </p:cNvSpPr>
          <p:nvPr/>
        </p:nvSpPr>
        <p:spPr bwMode="auto">
          <a:xfrm flipH="1" flipV="1">
            <a:off x="4495800" y="2667000"/>
            <a:ext cx="228600" cy="914400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9" name="Text Box 47"/>
          <p:cNvSpPr txBox="1">
            <a:spLocks noChangeArrowheads="1"/>
          </p:cNvSpPr>
          <p:nvPr/>
        </p:nvSpPr>
        <p:spPr bwMode="auto">
          <a:xfrm>
            <a:off x="533400" y="6491288"/>
            <a:ext cx="106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Insurer</a:t>
            </a:r>
          </a:p>
        </p:txBody>
      </p:sp>
      <p:sp>
        <p:nvSpPr>
          <p:cNvPr id="54290" name="Text Box 48"/>
          <p:cNvSpPr txBox="1">
            <a:spLocks noChangeArrowheads="1"/>
          </p:cNvSpPr>
          <p:nvPr/>
        </p:nvSpPr>
        <p:spPr bwMode="auto">
          <a:xfrm>
            <a:off x="4876800" y="15240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Hospital</a:t>
            </a:r>
          </a:p>
        </p:txBody>
      </p:sp>
      <p:sp>
        <p:nvSpPr>
          <p:cNvPr id="54291" name="server"/>
          <p:cNvSpPr>
            <a:spLocks noEditPoints="1" noChangeArrowheads="1"/>
          </p:cNvSpPr>
          <p:nvPr/>
        </p:nvSpPr>
        <p:spPr bwMode="auto">
          <a:xfrm>
            <a:off x="3429000" y="5562600"/>
            <a:ext cx="2057400" cy="9144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0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28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1"/>
              <a:t>Data Center</a:t>
            </a:r>
          </a:p>
        </p:txBody>
      </p:sp>
      <p:sp>
        <p:nvSpPr>
          <p:cNvPr id="54292" name="Line 50"/>
          <p:cNvSpPr>
            <a:spLocks noChangeShapeType="1"/>
          </p:cNvSpPr>
          <p:nvPr/>
        </p:nvSpPr>
        <p:spPr bwMode="auto">
          <a:xfrm flipV="1">
            <a:off x="4648200" y="5105400"/>
            <a:ext cx="304800" cy="457200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3" name="Rectangle 5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From the Medical Home…</a:t>
            </a:r>
          </a:p>
        </p:txBody>
      </p:sp>
      <p:sp>
        <p:nvSpPr>
          <p:cNvPr id="52" name="Line 46"/>
          <p:cNvSpPr>
            <a:spLocks noChangeShapeType="1"/>
          </p:cNvSpPr>
          <p:nvPr/>
        </p:nvSpPr>
        <p:spPr bwMode="auto">
          <a:xfrm flipH="1" flipV="1">
            <a:off x="2205038" y="2696619"/>
            <a:ext cx="228600" cy="914400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0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3" grpId="0" animBg="1"/>
      <p:bldP spid="54284" grpId="0" animBg="1"/>
      <p:bldP spid="54285" grpId="0" animBg="1"/>
      <p:bldP spid="54287" grpId="0"/>
      <p:bldP spid="54288" grpId="0" animBg="1"/>
      <p:bldP spid="54291" grpId="0" animBg="1"/>
      <p:bldP spid="54292" grpId="0" animBg="1"/>
      <p:bldP spid="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ACOs and the PCMH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to succeed, most ACOs will need to build upon a solid primary care foundation</a:t>
            </a:r>
          </a:p>
          <a:p>
            <a:r>
              <a:rPr lang="en-US" dirty="0" smtClean="0"/>
              <a:t>Attributes of enhanced primary care are fully aligned with the goals of ACOs</a:t>
            </a:r>
          </a:p>
          <a:p>
            <a:r>
              <a:rPr lang="en-US" smtClean="0"/>
              <a:t>Yet, </a:t>
            </a:r>
            <a:r>
              <a:rPr lang="en-US" dirty="0" smtClean="0"/>
              <a:t>current ACO programs do not specifically change payment for primary care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59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70754</TotalTime>
  <Words>637</Words>
  <Application>Microsoft Office PowerPoint</Application>
  <PresentationFormat>On-screen Show (4:3)</PresentationFormat>
  <Paragraphs>109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1_Office Theme</vt:lpstr>
      <vt:lpstr>2_Office Theme</vt:lpstr>
      <vt:lpstr>From Primary Care to Accountable Care:  The Evolution of PCMH Payment Models</vt:lpstr>
      <vt:lpstr>Foundational Principles of the PCMH</vt:lpstr>
      <vt:lpstr>PCMH Initiatives</vt:lpstr>
      <vt:lpstr>PCMH Payments are Diverse</vt:lpstr>
      <vt:lpstr>PMPM</vt:lpstr>
      <vt:lpstr>Comparison of PCMH initiatives in 2009 and 2013</vt:lpstr>
      <vt:lpstr>Operational Tools of PCMHs </vt:lpstr>
      <vt:lpstr>From the Medical Home…</vt:lpstr>
      <vt:lpstr>ACOs and the PCMH</vt:lpstr>
      <vt:lpstr>Strategies for Integrating the PCMH into ACOs</vt:lpstr>
      <vt:lpstr>Conclusions</vt:lpstr>
      <vt:lpstr>Thank you! 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BIDMC General Medicine Research Retreat</dc:title>
  <dc:creator>Bruce Landon</dc:creator>
  <cp:lastModifiedBy>Karen A Goldman</cp:lastModifiedBy>
  <cp:revision>151</cp:revision>
  <cp:lastPrinted>2014-01-10T17:18:22Z</cp:lastPrinted>
  <dcterms:created xsi:type="dcterms:W3CDTF">2014-01-14T00:33:45Z</dcterms:created>
  <dcterms:modified xsi:type="dcterms:W3CDTF">2015-02-19T20:02:21Z</dcterms:modified>
</cp:coreProperties>
</file>